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8"/>
  </p:handoutMasterIdLst>
  <p:sldIdLst>
    <p:sldId id="271" r:id="rId2"/>
    <p:sldId id="492" r:id="rId3"/>
    <p:sldId id="497" r:id="rId4"/>
    <p:sldId id="504" r:id="rId5"/>
    <p:sldId id="505" r:id="rId6"/>
    <p:sldId id="506" r:id="rId7"/>
    <p:sldId id="507" r:id="rId8"/>
    <p:sldId id="508" r:id="rId9"/>
    <p:sldId id="509" r:id="rId10"/>
    <p:sldId id="510" r:id="rId11"/>
    <p:sldId id="513" r:id="rId12"/>
    <p:sldId id="511" r:id="rId13"/>
    <p:sldId id="512" r:id="rId14"/>
    <p:sldId id="502" r:id="rId15"/>
    <p:sldId id="514" r:id="rId16"/>
    <p:sldId id="515" r:id="rId17"/>
    <p:sldId id="516" r:id="rId18"/>
    <p:sldId id="503" r:id="rId19"/>
    <p:sldId id="493" r:id="rId20"/>
    <p:sldId id="275" r:id="rId21"/>
    <p:sldId id="494" r:id="rId22"/>
    <p:sldId id="496" r:id="rId23"/>
    <p:sldId id="495" r:id="rId24"/>
    <p:sldId id="473" r:id="rId25"/>
    <p:sldId id="481" r:id="rId26"/>
    <p:sldId id="293" r:id="rId27"/>
    <p:sldId id="491" r:id="rId28"/>
    <p:sldId id="447" r:id="rId29"/>
    <p:sldId id="490" r:id="rId30"/>
    <p:sldId id="301" r:id="rId31"/>
    <p:sldId id="309" r:id="rId32"/>
    <p:sldId id="317" r:id="rId33"/>
    <p:sldId id="435" r:id="rId34"/>
    <p:sldId id="325" r:id="rId35"/>
    <p:sldId id="480" r:id="rId36"/>
    <p:sldId id="482" r:id="rId37"/>
    <p:sldId id="483" r:id="rId38"/>
    <p:sldId id="487" r:id="rId39"/>
    <p:sldId id="488" r:id="rId40"/>
    <p:sldId id="343" r:id="rId41"/>
    <p:sldId id="469" r:id="rId42"/>
    <p:sldId id="350" r:id="rId43"/>
    <p:sldId id="360" r:id="rId44"/>
    <p:sldId id="451" r:id="rId45"/>
    <p:sldId id="375" r:id="rId46"/>
    <p:sldId id="377" r:id="rId47"/>
    <p:sldId id="369" r:id="rId48"/>
    <p:sldId id="277" r:id="rId49"/>
    <p:sldId id="257" r:id="rId50"/>
    <p:sldId id="258" r:id="rId51"/>
    <p:sldId id="407" r:id="rId52"/>
    <p:sldId id="268" r:id="rId53"/>
    <p:sldId id="489" r:id="rId54"/>
    <p:sldId id="419" r:id="rId55"/>
    <p:sldId id="280" r:id="rId56"/>
    <p:sldId id="405" r:id="rId57"/>
    <p:sldId id="466" r:id="rId58"/>
    <p:sldId id="427" r:id="rId59"/>
    <p:sldId id="479" r:id="rId60"/>
    <p:sldId id="476" r:id="rId61"/>
    <p:sldId id="485" r:id="rId62"/>
    <p:sldId id="486" r:id="rId63"/>
    <p:sldId id="484" r:id="rId64"/>
    <p:sldId id="477" r:id="rId65"/>
    <p:sldId id="478" r:id="rId66"/>
    <p:sldId id="266" r:id="rId67"/>
  </p:sldIdLst>
  <p:sldSz cx="12192000" cy="6858000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8080"/>
    <a:srgbClr val="FF00FF"/>
    <a:srgbClr val="FFFFCC"/>
    <a:srgbClr val="00FFFF"/>
    <a:srgbClr val="4371C5"/>
    <a:srgbClr val="F8C1C0"/>
    <a:srgbClr val="A1CFF5"/>
    <a:srgbClr val="63B2F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847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847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4C124C35-D4A3-444D-8A2A-17B559DEF20D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9447214"/>
            <a:ext cx="2971800" cy="49847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9447214"/>
            <a:ext cx="2971800" cy="49847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A945C5B-D725-40C8-B41E-972F70167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3655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59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25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958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19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719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91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104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210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910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550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64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C406-832C-47EA-A956-5CA931CD7E08}" type="datetimeFigureOut">
              <a:rPr lang="th-TH" smtClean="0"/>
              <a:t>16/11/65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9128F-820D-4DA7-936B-CB5E7B9E6C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204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2.gif"/><Relationship Id="rId4" Type="http://schemas.openxmlformats.org/officeDocument/2006/relationships/image" Target="../media/image42.jpeg"/><Relationship Id="rId9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gif"/><Relationship Id="rId7" Type="http://schemas.openxmlformats.org/officeDocument/2006/relationships/image" Target="../media/image4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gif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gif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gif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hyperlink" Target="https://blog.pttexpresso.com/what-is-smart-farmer/" TargetMode="Externa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gif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.png"/><Relationship Id="rId4" Type="http://schemas.openxmlformats.org/officeDocument/2006/relationships/image" Target="../media/image93.png"/><Relationship Id="rId9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.gif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2.gif"/><Relationship Id="rId5" Type="http://schemas.openxmlformats.org/officeDocument/2006/relationships/image" Target="../media/image45.gif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2.gif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image" Target="../media/image123.jpe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10" Type="http://schemas.openxmlformats.org/officeDocument/2006/relationships/image" Target="../media/image122.jpeg"/><Relationship Id="rId4" Type="http://schemas.openxmlformats.org/officeDocument/2006/relationships/image" Target="../media/image117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33.jpeg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.gif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8B66B26-9D15-4712-8F35-818C5628A685}"/>
              </a:ext>
            </a:extLst>
          </p:cNvPr>
          <p:cNvSpPr/>
          <p:nvPr/>
        </p:nvSpPr>
        <p:spPr>
          <a:xfrm>
            <a:off x="-3" y="1894385"/>
            <a:ext cx="12192003" cy="4963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3F6FAEC6-99E6-440D-A231-9E2A3A71F19E}"/>
              </a:ext>
            </a:extLst>
          </p:cNvPr>
          <p:cNvSpPr/>
          <p:nvPr/>
        </p:nvSpPr>
        <p:spPr>
          <a:xfrm>
            <a:off x="2225420" y="2098852"/>
            <a:ext cx="9803294" cy="189057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19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/>
          <p:cNvSpPr txBox="1"/>
          <p:nvPr/>
        </p:nvSpPr>
        <p:spPr>
          <a:xfrm>
            <a:off x="494833" y="131854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</p:txBody>
      </p:sp>
      <p:pic>
        <p:nvPicPr>
          <p:cNvPr id="8" name="รูปภาพ 7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6" y="125192"/>
            <a:ext cx="1746879" cy="1696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960165" y="914774"/>
            <a:ext cx="1169716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88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endParaRPr lang="th-TH" sz="44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H Kodchasal" panose="02000506000000020004" pitchFamily="2" charset="-34"/>
              <a:ea typeface="Times New Roman" panose="02020603050405020304" pitchFamily="18" charset="0"/>
              <a:cs typeface="TH Kodchasal" panose="02000506000000020004" pitchFamily="2" charset="-34"/>
            </a:endParaRPr>
          </a:p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  <a:r>
              <a:rPr lang="th-TH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การประชุมชี้แจงแนวทางการตรวจราชการและติดตามประเมินผล 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ตามนโยบายการตรวจราชการกระทรวงศึกษาธิการ 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ประจำปีงบประมาณ พ.ศ.2566</a:t>
            </a:r>
          </a:p>
          <a:p>
            <a:pPr algn="ctr"/>
            <a:endParaRPr lang="th-TH" sz="4800" b="1" dirty="0">
              <a:solidFill>
                <a:srgbClr val="002060"/>
              </a:solidFill>
              <a:effectLst>
                <a:glow rad="101600">
                  <a:schemeClr val="bg1">
                    <a:lumMod val="65000"/>
                    <a:alpha val="40000"/>
                  </a:schemeClr>
                </a:glo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  </a:t>
            </a:r>
            <a:r>
              <a:rPr lang="th-TH" sz="4400" b="1" dirty="0">
                <a:solidFill>
                  <a:srgbClr val="FF00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วันที่</a:t>
            </a:r>
            <a:r>
              <a:rPr lang="th-TH" sz="4000" b="1" dirty="0">
                <a:solidFill>
                  <a:srgbClr val="FF00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</a:t>
            </a:r>
            <a:r>
              <a:rPr lang="en-US" sz="4400" b="1" dirty="0">
                <a:solidFill>
                  <a:srgbClr val="FF00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16 </a:t>
            </a:r>
            <a:r>
              <a:rPr lang="th-TH" sz="4400" b="1" dirty="0">
                <a:solidFill>
                  <a:srgbClr val="FF00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พฤศจิกายน พ.ศ. </a:t>
            </a:r>
            <a:r>
              <a:rPr lang="en-US" sz="4400" b="1" dirty="0">
                <a:solidFill>
                  <a:srgbClr val="FF00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2565</a:t>
            </a:r>
            <a:endParaRPr lang="en-US" sz="3200" b="1" dirty="0">
              <a:solidFill>
                <a:srgbClr val="FF00FF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  <a:p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                         </a:t>
            </a:r>
            <a:r>
              <a:rPr lang="th-TH" sz="4000" b="1" dirty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ณ ห้องประชุมชั้น 2                                              </a:t>
            </a:r>
          </a:p>
          <a:p>
            <a:r>
              <a:rPr lang="th-TH" sz="4000" b="1" dirty="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                               </a:t>
            </a:r>
            <a:r>
              <a:rPr lang="th-TH" sz="4000" b="1" dirty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สำนักงานศึกษาธิการจังหวัดชัยนาท</a:t>
            </a:r>
            <a:endParaRPr lang="en-US" sz="3600" b="1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0" y="5957878"/>
            <a:ext cx="4463144" cy="470619"/>
          </a:xfrm>
          <a:prstGeom prst="rect">
            <a:avLst/>
          </a:prstGeom>
          <a:solidFill>
            <a:srgbClr val="A1C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6235210"/>
            <a:ext cx="5845630" cy="550524"/>
          </a:xfrm>
          <a:prstGeom prst="rect">
            <a:avLst/>
          </a:prstGeom>
          <a:solidFill>
            <a:srgbClr val="63B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1" y="6512794"/>
            <a:ext cx="7904748" cy="345206"/>
          </a:xfrm>
          <a:prstGeom prst="rect">
            <a:avLst/>
          </a:prstGeom>
          <a:solidFill>
            <a:srgbClr val="43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25420" y="1093283"/>
            <a:ext cx="8888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Chainat</a:t>
            </a:r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 Provincial Education Office</a:t>
            </a:r>
            <a:endParaRPr lang="th-TH" sz="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10ABE82-6106-4256-B473-E19C3A32FD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3" r="6912"/>
          <a:stretch/>
        </p:blipFill>
        <p:spPr>
          <a:xfrm flipH="1">
            <a:off x="-3" y="1732625"/>
            <a:ext cx="3550494" cy="4356814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80591E27-02D5-40B9-BD40-F1A5BF6974B5}"/>
              </a:ext>
            </a:extLst>
          </p:cNvPr>
          <p:cNvGrpSpPr/>
          <p:nvPr/>
        </p:nvGrpSpPr>
        <p:grpSpPr>
          <a:xfrm>
            <a:off x="79605" y="5248432"/>
            <a:ext cx="3951514" cy="1365052"/>
            <a:chOff x="0" y="5063445"/>
            <a:chExt cx="4064300" cy="1447027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BD8E3C17-B989-48B9-A558-B3371794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63445"/>
              <a:ext cx="4064300" cy="1447027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B9D4DA73-446F-4D7B-9BD8-DADB44E57676}"/>
                </a:ext>
              </a:extLst>
            </p:cNvPr>
            <p:cNvSpPr txBox="1"/>
            <p:nvPr/>
          </p:nvSpPr>
          <p:spPr>
            <a:xfrm>
              <a:off x="212879" y="5372495"/>
              <a:ext cx="3569467" cy="880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SN NamKang" panose="00000400000000000000" pitchFamily="2" charset="-34"/>
                  <a:cs typeface="DSN NamKang" panose="00000400000000000000" pitchFamily="2" charset="-34"/>
                </a:rPr>
                <a:t>นายสุรศักดิ์  อินศรีไกร</a:t>
              </a:r>
            </a:p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SN NamKang" panose="00000400000000000000" pitchFamily="2" charset="-34"/>
                  <a:cs typeface="DSN NamKang" panose="00000400000000000000" pitchFamily="2" charset="-34"/>
                </a:rPr>
                <a:t>ผู้ตราจราชการ กระทรวงศึกษาธิการ</a:t>
              </a:r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07F2261-1B1C-470B-95D6-46524A2D8A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975757" y="3844926"/>
            <a:ext cx="9723435" cy="67097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A41EBD3-1DEC-450D-905C-DD1BC35D6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642878" y="3054630"/>
            <a:ext cx="1013565" cy="97325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E126993-0ABD-4A54-AC5A-0FFB60F3B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9306161" y="2980206"/>
            <a:ext cx="1013565" cy="973253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18D0D96E-C955-4B19-B341-622A50B56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490411" y="2362426"/>
            <a:ext cx="1772041" cy="170156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DDF5A6F7-CE84-4ED0-B5C7-904E891BE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65863" y="3267148"/>
            <a:ext cx="718979" cy="76049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E03882A-ABE2-4331-855B-633CA604F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472216" y="2518931"/>
            <a:ext cx="718979" cy="76049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6FF723D-9338-49D3-B02A-A6D77FA0F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076755" y="2954707"/>
            <a:ext cx="718979" cy="76049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FE8CFB6B-8614-4DF9-9BC4-38E2B47C5F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626202" y="3398315"/>
            <a:ext cx="526108" cy="556483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1496307-6074-4C4D-A9C5-CCA1C30AB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369188" y="3528269"/>
            <a:ext cx="526108" cy="556483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2E89C07-697E-41F6-93FB-65AA84DF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656EE97-B38F-4B27-87E0-C19B6353E4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4827007" y="2027294"/>
            <a:ext cx="526108" cy="55648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0F13C75-9E70-47A1-B02C-2A1714B23A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151864" y="1961204"/>
            <a:ext cx="526108" cy="556483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280CD61-EA31-4085-BED6-035EA5153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15966" y="1986370"/>
            <a:ext cx="526108" cy="556483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18EE5E6E-1FFE-4C7A-AD57-18FB68B41F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66940" y="2462847"/>
            <a:ext cx="526108" cy="556483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29A294E7-2614-4115-ABE9-3BF5193CD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9804200" y="2026535"/>
            <a:ext cx="526108" cy="556483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32AE24DE-7A3C-48D7-8A44-562353EFA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15746" y="1870972"/>
            <a:ext cx="630634" cy="66704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AB348EC0-6103-40FE-A85D-27901E5C4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280755" y="2978343"/>
            <a:ext cx="526108" cy="556483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636A995A-C8CF-4509-B7DE-3666624362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871557" y="1759915"/>
            <a:ext cx="1009749" cy="933163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079BDB0B-4345-4F0D-A6C5-F78F77D7C9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915" y="6046173"/>
            <a:ext cx="2000516" cy="979577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22AEBEE2-393E-46DD-95F5-0E8A64565C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1240899" y="6396503"/>
            <a:ext cx="1000258" cy="5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4FBDA58-E139-4A80-8118-74607BC9F8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06" y="781096"/>
            <a:ext cx="3999641" cy="505922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F2FD475-E506-4593-AB27-5227B2A78E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28" y="4951643"/>
            <a:ext cx="5083587" cy="1756128"/>
          </a:xfrm>
          <a:prstGeom prst="rect">
            <a:avLst/>
          </a:prstGeom>
        </p:spPr>
      </p:pic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EB48DEE3-0497-4C4B-997F-FB7F52FF8162}"/>
              </a:ext>
            </a:extLst>
          </p:cNvPr>
          <p:cNvSpPr/>
          <p:nvPr/>
        </p:nvSpPr>
        <p:spPr>
          <a:xfrm>
            <a:off x="4188992" y="5273757"/>
            <a:ext cx="3299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นางอุทัย</a:t>
            </a:r>
            <a:r>
              <a:rPr lang="th-TH" sz="36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วรร</a:t>
            </a:r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ณ แก้วเขียว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รองผอ.สนง.กศน.ชัยนาท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338070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331112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885365" y="2815142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CAE8610-7DF7-4BC8-87C7-88F128904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40" y="1180669"/>
            <a:ext cx="3677099" cy="5097318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C38AA24-A865-4B1E-8703-99548D26E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83" y="4990133"/>
            <a:ext cx="5243253" cy="1811284"/>
          </a:xfrm>
          <a:prstGeom prst="rect">
            <a:avLst/>
          </a:prstGeom>
        </p:spPr>
      </p:pic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5B7C4922-E5D1-4C01-8F9E-652D76621EEC}"/>
              </a:ext>
            </a:extLst>
          </p:cNvPr>
          <p:cNvSpPr/>
          <p:nvPr/>
        </p:nvSpPr>
        <p:spPr>
          <a:xfrm>
            <a:off x="4009168" y="5340741"/>
            <a:ext cx="4707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ดร.กิตติยา กิตติรัตนสุนทร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ประธาน </a:t>
            </a:r>
            <a:r>
              <a:rPr lang="th-TH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ปส</a:t>
            </a:r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กช.ชัยนาท</a:t>
            </a:r>
            <a:endParaRPr lang="th-TH" sz="2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435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331112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885365" y="2815142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20D3211-9EE1-4196-8213-05977D317F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20082" r="42653" b="26635"/>
          <a:stretch/>
        </p:blipFill>
        <p:spPr>
          <a:xfrm>
            <a:off x="4090381" y="955038"/>
            <a:ext cx="3668279" cy="4483330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E245941-AC3B-46EF-9C34-FE402D2CCD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93" y="4862376"/>
            <a:ext cx="5230053" cy="1806724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279B94DA-1AFB-4457-B4BF-36EED8D82B71}"/>
              </a:ext>
            </a:extLst>
          </p:cNvPr>
          <p:cNvSpPr/>
          <p:nvPr/>
        </p:nvSpPr>
        <p:spPr>
          <a:xfrm>
            <a:off x="3636942" y="5249095"/>
            <a:ext cx="4575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นางสาวณัฐสนันท์  บัวโฉม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ผู้แทนคณะกรรมการอาชีวศึกษาจังหวัดชัยนาท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207336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331112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885365" y="2815142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6FBB22C-B719-4D3B-BB4F-FDC2C66250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79" y="1156340"/>
            <a:ext cx="3576513" cy="4545320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F2FD475-E506-4593-AB27-5227B2A78E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13" y="4866407"/>
            <a:ext cx="5297443" cy="1830004"/>
          </a:xfrm>
          <a:prstGeom prst="rect">
            <a:avLst/>
          </a:prstGeom>
        </p:spPr>
      </p:pic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EB48DEE3-0497-4C4B-997F-FB7F52FF8162}"/>
              </a:ext>
            </a:extLst>
          </p:cNvPr>
          <p:cNvSpPr/>
          <p:nvPr/>
        </p:nvSpPr>
        <p:spPr>
          <a:xfrm>
            <a:off x="3413088" y="5228943"/>
            <a:ext cx="50690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นายสมโภชน์  ตามสายลม</a:t>
            </a:r>
            <a:endParaRPr lang="th-TH" sz="2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ผู้แทนคณะกรรมการอาชีวศึกษาจังหวัดชัยนาท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3775258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331112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885365" y="2815142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A8C1CD2-B1BF-4C13-9E75-9DCAB9A81F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5"/>
          <a:stretch/>
        </p:blipFill>
        <p:spPr>
          <a:xfrm>
            <a:off x="3086049" y="1164525"/>
            <a:ext cx="5853351" cy="454118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9A0B451-BFB5-4B5A-96CE-F4A6ECE485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0" y="4873041"/>
            <a:ext cx="5678199" cy="1961536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A0A23ABE-553D-4C75-BB50-83FD10E423ED}"/>
              </a:ext>
            </a:extLst>
          </p:cNvPr>
          <p:cNvSpPr/>
          <p:nvPr/>
        </p:nvSpPr>
        <p:spPr>
          <a:xfrm>
            <a:off x="4002742" y="5242979"/>
            <a:ext cx="44026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นายชูชาติ  พารีสอน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ผู้อำนวยการโรงเรียนชัยนาทพิทยาคม</a:t>
            </a:r>
          </a:p>
        </p:txBody>
      </p:sp>
    </p:spTree>
    <p:extLst>
      <p:ext uri="{BB962C8B-B14F-4D97-AF65-F5344CB8AC3E}">
        <p14:creationId xmlns:p14="http://schemas.microsoft.com/office/powerpoint/2010/main" val="50798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700391" y="3391661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19D4C86C-786B-402D-8ADD-FE1D64958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7431" r="50809" b="32293"/>
          <a:stretch/>
        </p:blipFill>
        <p:spPr>
          <a:xfrm>
            <a:off x="4361801" y="825810"/>
            <a:ext cx="3169061" cy="464149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1E8951BC-B394-4B3A-ABC1-29653DA7B4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90" y="4763249"/>
            <a:ext cx="5265615" cy="1819009"/>
          </a:xfrm>
          <a:prstGeom prst="rect">
            <a:avLst/>
          </a:prstGeom>
        </p:spPr>
      </p:pic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777DF1F9-D577-4E0D-87F4-21FC6E6DBB79}"/>
              </a:ext>
            </a:extLst>
          </p:cNvPr>
          <p:cNvSpPr/>
          <p:nvPr/>
        </p:nvSpPr>
        <p:spPr>
          <a:xfrm>
            <a:off x="3845472" y="5112072"/>
            <a:ext cx="4357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</a:t>
            </a:r>
            <a:r>
              <a:rPr lang="th-TH" sz="36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จีร</a:t>
            </a:r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ศักดิ์  ใจแสน</a:t>
            </a:r>
            <a:endParaRPr lang="th-TH" sz="2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ผู้อำนวยการโรงเรียนอนุบาลชัยนาท</a:t>
            </a:r>
            <a:endParaRPr lang="th-TH" sz="44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285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700391" y="3391661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E44151C-F77E-4ABD-B19B-7FAC5654C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10" y="70789"/>
            <a:ext cx="4060618" cy="5600849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C38AA24-A865-4B1E-8703-99548D26EF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7" y="4537195"/>
            <a:ext cx="5402225" cy="2159216"/>
          </a:xfrm>
          <a:prstGeom prst="rect">
            <a:avLst/>
          </a:prstGeom>
        </p:spPr>
      </p:pic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5B7C4922-E5D1-4C01-8F9E-652D76621EEC}"/>
              </a:ext>
            </a:extLst>
          </p:cNvPr>
          <p:cNvSpPr/>
          <p:nvPr/>
        </p:nvSpPr>
        <p:spPr>
          <a:xfrm>
            <a:off x="3758210" y="5078194"/>
            <a:ext cx="4675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นายปรัชญา สมณะช้างเผือก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ผอ.โรงเรียนศึกษาพิเศษชัยนาท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153567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700391" y="3391661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675E365-2F19-4985-92B6-BADBA009E0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39"/>
          <a:stretch/>
        </p:blipFill>
        <p:spPr>
          <a:xfrm flipH="1">
            <a:off x="4656520" y="916650"/>
            <a:ext cx="3237996" cy="4700316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E245941-AC3B-46EF-9C34-FE402D2CCD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38" y="4663682"/>
            <a:ext cx="5530016" cy="2108969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279B94DA-1AFB-4457-B4BF-36EED8D82B71}"/>
              </a:ext>
            </a:extLst>
          </p:cNvPr>
          <p:cNvSpPr/>
          <p:nvPr/>
        </p:nvSpPr>
        <p:spPr>
          <a:xfrm>
            <a:off x="3992504" y="5188886"/>
            <a:ext cx="4795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นายวีระพันธ์  สมบูรณ์ชัย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ผู้อำนวยการศูนย์การศึกษาพิเศษประจำจังหวัดชัยนาท</a:t>
            </a:r>
            <a:endParaRPr lang="th-TH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82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700391" y="3391661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A3120F1-E97E-4DCA-91D6-BC9A0B300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55" y="944266"/>
            <a:ext cx="3706516" cy="491070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9A0B451-BFB5-4B5A-96CE-F4A6ECE485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02" y="4798261"/>
            <a:ext cx="6113721" cy="1972937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A0A23ABE-553D-4C75-BB50-83FD10E423ED}"/>
              </a:ext>
            </a:extLst>
          </p:cNvPr>
          <p:cNvSpPr/>
          <p:nvPr/>
        </p:nvSpPr>
        <p:spPr>
          <a:xfrm>
            <a:off x="3040002" y="5233618"/>
            <a:ext cx="5487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นายวรทัศน์  รุ่งเรือง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ผู้อำนวยการโรงเรียนราชประชานุเคราะห์ 46 จังหวัดชัยนาท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186442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ตราสัญลักษณ์ - สำนักงานสวัสดิการและคุ้มครองแรงงานจังหวัดชัยนาท">
            <a:extLst>
              <a:ext uri="{FF2B5EF4-FFF2-40B4-BE49-F238E27FC236}">
                <a16:creationId xmlns:a16="http://schemas.microsoft.com/office/drawing/2014/main" id="{82CFE950-23BC-4BC1-A05E-57934D37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-1308"/>
            <a:ext cx="6553202" cy="19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DA7BF37-4AE5-4484-8745-272D14156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3" t="20158" r="11340" b="11905"/>
          <a:stretch/>
        </p:blipFill>
        <p:spPr>
          <a:xfrm>
            <a:off x="2307265" y="1658679"/>
            <a:ext cx="7761767" cy="5199321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F86E52F-0F6D-47D1-813F-6E0F4314CD8A}"/>
              </a:ext>
            </a:extLst>
          </p:cNvPr>
          <p:cNvSpPr txBox="1"/>
          <p:nvPr/>
        </p:nvSpPr>
        <p:spPr>
          <a:xfrm>
            <a:off x="6618515" y="746958"/>
            <a:ext cx="54210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ประกอบด้วย 8 อำเภอ</a:t>
            </a:r>
          </a:p>
        </p:txBody>
      </p:sp>
    </p:spTree>
    <p:extLst>
      <p:ext uri="{BB962C8B-B14F-4D97-AF65-F5344CB8AC3E}">
        <p14:creationId xmlns:p14="http://schemas.microsoft.com/office/powerpoint/2010/main" val="293706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ตราสัญลักษณ์ - สำนักงานสวัสดิการและคุ้มครองแรงงานจังหวัดชัยนาท">
            <a:extLst>
              <a:ext uri="{FF2B5EF4-FFF2-40B4-BE49-F238E27FC236}">
                <a16:creationId xmlns:a16="http://schemas.microsoft.com/office/drawing/2014/main" id="{82CFE950-23BC-4BC1-A05E-57934D37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0"/>
            <a:ext cx="6918552" cy="20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คำขวัญจังหวัดชัยนาท Archives - ขายพระ ออนไลน์ ปล่อย ขาย ให้เช่า ฟรี ลงฟรี  ไม่จำกัด ไม่ต้องสมัครสมาชิก">
            <a:extLst>
              <a:ext uri="{FF2B5EF4-FFF2-40B4-BE49-F238E27FC236}">
                <a16:creationId xmlns:a16="http://schemas.microsoft.com/office/drawing/2014/main" id="{8659B3CF-6003-4176-9D0A-C4B11289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4" y="2017216"/>
            <a:ext cx="247173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สวนนกชัยนาท สวนแห่งความสุขสนุกสนาน">
            <a:extLst>
              <a:ext uri="{FF2B5EF4-FFF2-40B4-BE49-F238E27FC236}">
                <a16:creationId xmlns:a16="http://schemas.microsoft.com/office/drawing/2014/main" id="{AB76ECE0-C015-431F-96FF-D0D87B93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1904"/>
            <a:ext cx="2245859" cy="152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WondersChainat">
            <a:extLst>
              <a:ext uri="{FF2B5EF4-FFF2-40B4-BE49-F238E27FC236}">
                <a16:creationId xmlns:a16="http://schemas.microsoft.com/office/drawing/2014/main" id="{3869C164-C7E5-42BC-A649-8176E090C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9895"/>
            <a:ext cx="2245569" cy="168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ส้มโอขาวแตงกวา ต้นพันธุ์ | Shopee Thailand">
            <a:extLst>
              <a:ext uri="{FF2B5EF4-FFF2-40B4-BE49-F238E27FC236}">
                <a16:creationId xmlns:a16="http://schemas.microsoft.com/office/drawing/2014/main" id="{2D69F90C-DF2D-45C0-8475-F358E6072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10045"/>
          <a:stretch/>
        </p:blipFill>
        <p:spPr bwMode="auto">
          <a:xfrm>
            <a:off x="9089573" y="2109895"/>
            <a:ext cx="2455594" cy="322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เขื่อนเจ้าพระยา ชัยนาท ท่องเที่ยว สถานที่ท่องเที่ยว">
            <a:extLst>
              <a:ext uri="{FF2B5EF4-FFF2-40B4-BE49-F238E27FC236}">
                <a16:creationId xmlns:a16="http://schemas.microsoft.com/office/drawing/2014/main" id="{B1771F2C-F660-4931-8247-2EBF165B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3102428" y="2098178"/>
            <a:ext cx="2367643" cy="162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เขื่อนเจ้าพระยา">
            <a:extLst>
              <a:ext uri="{FF2B5EF4-FFF2-40B4-BE49-F238E27FC236}">
                <a16:creationId xmlns:a16="http://schemas.microsoft.com/office/drawing/2014/main" id="{F850F847-F7BB-4BFC-A480-761B23B0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8" y="3719999"/>
            <a:ext cx="2367643" cy="152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CC9A2452-65F3-4E6E-B476-EC36A5161ED4}"/>
              </a:ext>
            </a:extLst>
          </p:cNvPr>
          <p:cNvSpPr txBox="1"/>
          <p:nvPr/>
        </p:nvSpPr>
        <p:spPr>
          <a:xfrm>
            <a:off x="212127" y="5542256"/>
            <a:ext cx="1151077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หลวงปู่</a:t>
            </a:r>
            <a:r>
              <a:rPr lang="th-TH" sz="4000" b="1" dirty="0" err="1">
                <a:solidFill>
                  <a:schemeClr val="bg1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ศุขลื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อชา  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เขื่อนเจ้าพระยาลือชื่อ  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นามระบือสวนนก  </a:t>
            </a:r>
            <a:r>
              <a:rPr lang="th-TH" sz="40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ส้มโอดกขาวแตงกวา</a:t>
            </a:r>
          </a:p>
        </p:txBody>
      </p:sp>
    </p:spTree>
    <p:extLst>
      <p:ext uri="{BB962C8B-B14F-4D97-AF65-F5344CB8AC3E}">
        <p14:creationId xmlns:p14="http://schemas.microsoft.com/office/powerpoint/2010/main" val="3063935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แผนที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r="18163"/>
          <a:stretch/>
        </p:blipFill>
        <p:spPr bwMode="auto">
          <a:xfrm>
            <a:off x="2878282" y="1831355"/>
            <a:ext cx="6078682" cy="4898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3886199" y="5839690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อ.เนินขาม</a:t>
            </a: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4963389" y="5116726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อ.หันคา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280062" y="3462865"/>
            <a:ext cx="15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อ.หนองมะโมง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4959925" y="3724475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อ.วัดสิงห์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5861373" y="4342953"/>
            <a:ext cx="157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อ.เมืองชัยนาท</a:t>
            </a: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6786995" y="5493169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</a:t>
            </a:r>
            <a:r>
              <a:rPr lang="th-TH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สรรค</a:t>
            </a:r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บุรี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7492829" y="4316089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อ.สรรพยา</a:t>
            </a: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6513368" y="2877432"/>
            <a:ext cx="138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อ.มโนรมย์</a:t>
            </a:r>
          </a:p>
        </p:txBody>
      </p:sp>
      <p:pic>
        <p:nvPicPr>
          <p:cNvPr id="3" name="Picture 6" descr="โลโก้ สพฐ - อีสานร้อยแป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34" y="2463545"/>
            <a:ext cx="1567296" cy="14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สำนักบริหารงานการศึกษาพิเศษ ประกาศผลสอบครูผู้ช่วย 25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23508" r="2970" b="58765"/>
          <a:stretch/>
        </p:blipFill>
        <p:spPr bwMode="auto">
          <a:xfrm>
            <a:off x="227682" y="6189276"/>
            <a:ext cx="1729021" cy="2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โลโก้ สพฐ - อีสานร้อยแป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2" y="4892399"/>
            <a:ext cx="1435162" cy="14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ec.go.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47" y="5129357"/>
            <a:ext cx="1315411" cy="13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ประกาศสำนักงานคณะกรรมการการอาชีวศึกษา เรื่อง  รายชื่อผู้แทนองค์กรเอกชนที่ได้รับการเสนอชื่อเข้ารับการสรรหาการเลือกกรรมการในคณะกรรมการการ อาชีวศึกษา เพิ่มเติ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87" y="2604911"/>
            <a:ext cx="1302624" cy="13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สำนักงาน กศน.ชลบุรี รับสมัครนักวิชาการ และครู กศน.ตำบล 11 อัตรา - หางาน  สมัครงาน ตำแหน่งงานว่าง งานรัฐวิสาหกิ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01" y="3846412"/>
            <a:ext cx="1791822" cy="1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กล่องข้อความ 22"/>
          <p:cNvSpPr txBox="1"/>
          <p:nvPr/>
        </p:nvSpPr>
        <p:spPr>
          <a:xfrm>
            <a:off x="120346" y="3846412"/>
            <a:ext cx="474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สพป</a:t>
            </a:r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.ชัยนาท จำนวน 160 แห่ง</a:t>
            </a: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120346" y="4397949"/>
            <a:ext cx="474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สพป</a:t>
            </a:r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.อุทัยธานี ชัยนาท จำนวน 13 แห่ง</a:t>
            </a: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1968640" y="5650667"/>
            <a:ext cx="4747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สศ</a:t>
            </a:r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ศ.ชัยนาท </a:t>
            </a:r>
          </a:p>
          <a:p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จำนวน 3 แห่ง</a:t>
            </a:r>
          </a:p>
        </p:txBody>
      </p:sp>
      <p:sp>
        <p:nvSpPr>
          <p:cNvPr id="27" name="กล่องข้อความ 26"/>
          <p:cNvSpPr txBox="1"/>
          <p:nvPr/>
        </p:nvSpPr>
        <p:spPr>
          <a:xfrm>
            <a:off x="10270385" y="3939056"/>
            <a:ext cx="4747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กศน</a:t>
            </a:r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.ชัยนาท </a:t>
            </a:r>
          </a:p>
          <a:p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จำนวน 8 แห่ง</a:t>
            </a: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9426954" y="5248453"/>
            <a:ext cx="4747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สช</a:t>
            </a:r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.ชัยนาท </a:t>
            </a:r>
          </a:p>
          <a:p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จำนวน 10 แห่ง</a:t>
            </a:r>
          </a:p>
        </p:txBody>
      </p:sp>
      <p:sp>
        <p:nvSpPr>
          <p:cNvPr id="29" name="กล่องข้อความ 28"/>
          <p:cNvSpPr txBox="1"/>
          <p:nvPr/>
        </p:nvSpPr>
        <p:spPr>
          <a:xfrm>
            <a:off x="9673776" y="2761760"/>
            <a:ext cx="4747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สอศ.ชัยนาท </a:t>
            </a:r>
          </a:p>
          <a:p>
            <a:r>
              <a:rPr lang="th-TH" sz="32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จำนวน 3 แห่ง</a:t>
            </a:r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420961" y="23631"/>
            <a:ext cx="11379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    </a:t>
            </a:r>
            <a:r>
              <a:rPr lang="th-TH" sz="4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หน่วยงานทางการศึกษาที่เกี่ยวข้องกับการตรวจราชการ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9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1334406" y="2157961"/>
            <a:ext cx="4164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S Pimpdeed II Medium" panose="02000000000000000000" pitchFamily="2" charset="-34"/>
                <a:cs typeface="PS Pimpdeed II Medium" panose="02000000000000000000" pitchFamily="2" charset="-34"/>
              </a:rPr>
              <a:t>รวมทั้งหมด จำนวน 197 แห่ง</a:t>
            </a:r>
          </a:p>
        </p:txBody>
      </p:sp>
    </p:spTree>
    <p:extLst>
      <p:ext uri="{BB962C8B-B14F-4D97-AF65-F5344CB8AC3E}">
        <p14:creationId xmlns:p14="http://schemas.microsoft.com/office/powerpoint/2010/main" val="215740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-1" y="-88958"/>
            <a:ext cx="118765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  <a:p>
            <a:r>
              <a:rPr lang="th-TH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               นักเรียน/นักศึกษา </a:t>
            </a:r>
            <a:r>
              <a:rPr lang="th-TH" sz="7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จำนวน </a:t>
            </a:r>
            <a:r>
              <a:rPr lang="th-TH" sz="7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nuRak" panose="00000400000000000000" pitchFamily="2" charset="-34"/>
                <a:cs typeface="DSN AnuRak" panose="00000400000000000000" pitchFamily="2" charset="-34"/>
              </a:rPr>
              <a:t>๔๔,๗๐๔ </a:t>
            </a:r>
            <a:r>
              <a:rPr lang="th-TH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คน</a:t>
            </a:r>
            <a:endParaRPr lang="th-TH" sz="1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92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137F4E-E892-40B9-B096-E9F05B383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20" y="1966631"/>
            <a:ext cx="1913862" cy="300591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AB8B0CE-683F-4171-BB19-A861CAEC2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" y="2131893"/>
            <a:ext cx="1873396" cy="2925262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2958000-BE05-4BDD-ABFA-88C6CF7FB7C2}"/>
              </a:ext>
            </a:extLst>
          </p:cNvPr>
          <p:cNvSpPr txBox="1"/>
          <p:nvPr/>
        </p:nvSpPr>
        <p:spPr>
          <a:xfrm>
            <a:off x="2498572" y="4867901"/>
            <a:ext cx="3637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ประถมศึกษา      จำนวน 18,413 คน</a:t>
            </a:r>
            <a:endParaRPr lang="th-TH" sz="4400" b="1" dirty="0">
              <a:solidFill>
                <a:srgbClr val="002060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6FC626A-E9C5-4831-B410-E995E84B54A5}"/>
              </a:ext>
            </a:extLst>
          </p:cNvPr>
          <p:cNvSpPr txBox="1"/>
          <p:nvPr/>
        </p:nvSpPr>
        <p:spPr>
          <a:xfrm>
            <a:off x="-300517" y="4879439"/>
            <a:ext cx="3426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ปฐมวัย </a:t>
            </a:r>
          </a:p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8,361 คน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0E84B28-C417-46C3-8120-18C9C4FE7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27" y="2165611"/>
            <a:ext cx="1700508" cy="2866572"/>
          </a:xfrm>
          <a:prstGeom prst="rect">
            <a:avLst/>
          </a:prstGeom>
        </p:spPr>
      </p:pic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1C53B98A-5503-4C80-8C37-399B8E30A454}"/>
              </a:ext>
            </a:extLst>
          </p:cNvPr>
          <p:cNvSpPr txBox="1"/>
          <p:nvPr/>
        </p:nvSpPr>
        <p:spPr>
          <a:xfrm>
            <a:off x="5213148" y="4879439"/>
            <a:ext cx="4312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มัธยมศึกษาตอนต้น </a:t>
            </a:r>
          </a:p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10,426 คน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613DCB38-43B0-4472-8B05-232742234F5B}"/>
              </a:ext>
            </a:extLst>
          </p:cNvPr>
          <p:cNvSpPr txBox="1"/>
          <p:nvPr/>
        </p:nvSpPr>
        <p:spPr>
          <a:xfrm>
            <a:off x="8293734" y="4879439"/>
            <a:ext cx="4312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808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มัธยมศึกษาตอนปลาย จำนวน 7,504 คน</a:t>
            </a:r>
            <a:endParaRPr lang="th-TH" sz="4400" b="1" dirty="0">
              <a:solidFill>
                <a:srgbClr val="008080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EDB6576-CBA8-474D-A045-0D3855E08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95" y="2026878"/>
            <a:ext cx="1913862" cy="3032290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DAAB6762-9526-4771-9C1D-C5BE5BFA4ECB}"/>
              </a:ext>
            </a:extLst>
          </p:cNvPr>
          <p:cNvSpPr txBox="1"/>
          <p:nvPr/>
        </p:nvSpPr>
        <p:spPr>
          <a:xfrm>
            <a:off x="4657060" y="6234394"/>
            <a:ext cx="745791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วันที่ 10 มิถุนายน 2565 กลุ่มนโยบายและแผน</a:t>
            </a:r>
          </a:p>
        </p:txBody>
      </p:sp>
    </p:spTree>
    <p:extLst>
      <p:ext uri="{BB962C8B-B14F-4D97-AF65-F5344CB8AC3E}">
        <p14:creationId xmlns:p14="http://schemas.microsoft.com/office/powerpoint/2010/main" val="872377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565680" y="-147976"/>
            <a:ext cx="113798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  <a:p>
            <a:pPr algn="r"/>
            <a:r>
              <a:rPr lang="th-TH" sz="7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จำนวนนักเรียน/นักศึกษา ระดับ อาชีวศึกษา</a:t>
            </a:r>
            <a:endParaRPr lang="th-TH" sz="1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" y="268195"/>
            <a:ext cx="1578391" cy="157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2958000-BE05-4BDD-ABFA-88C6CF7FB7C2}"/>
              </a:ext>
            </a:extLst>
          </p:cNvPr>
          <p:cNvSpPr txBox="1"/>
          <p:nvPr/>
        </p:nvSpPr>
        <p:spPr>
          <a:xfrm>
            <a:off x="6573082" y="4164907"/>
            <a:ext cx="4406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 ปวส. </a:t>
            </a:r>
          </a:p>
          <a:p>
            <a:pPr algn="ctr"/>
            <a:r>
              <a:rPr lang="th-TH" sz="5400" b="1" dirty="0">
                <a:solidFill>
                  <a:srgbClr val="00206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1,660 คน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6FC626A-E9C5-4831-B410-E995E84B54A5}"/>
              </a:ext>
            </a:extLst>
          </p:cNvPr>
          <p:cNvSpPr txBox="1"/>
          <p:nvPr/>
        </p:nvSpPr>
        <p:spPr>
          <a:xfrm>
            <a:off x="6536945" y="2356611"/>
            <a:ext cx="44783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C00000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 ปวช. </a:t>
            </a:r>
          </a:p>
          <a:p>
            <a:pPr algn="ctr"/>
            <a:r>
              <a:rPr lang="th-TH" sz="5400" b="1" dirty="0">
                <a:solidFill>
                  <a:srgbClr val="C00000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2,979 คน</a:t>
            </a:r>
            <a:endParaRPr lang="th-TH" sz="4400" b="1" dirty="0">
              <a:solidFill>
                <a:srgbClr val="C00000"/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098" name="Picture 2" descr="ระดับประกาศนียบัตรวิชาชีพ (ปวช.) - CMVC">
            <a:extLst>
              <a:ext uri="{FF2B5EF4-FFF2-40B4-BE49-F238E27FC236}">
                <a16:creationId xmlns:a16="http://schemas.microsoft.com/office/drawing/2014/main" id="{89D0EFF6-3D58-47E9-B0F9-C46AC46F7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7"/>
          <a:stretch/>
        </p:blipFill>
        <p:spPr bwMode="auto">
          <a:xfrm>
            <a:off x="864347" y="2095991"/>
            <a:ext cx="5870581" cy="38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C1060C1-0B4B-4262-A347-24D6777CE1B3}"/>
              </a:ext>
            </a:extLst>
          </p:cNvPr>
          <p:cNvSpPr txBox="1"/>
          <p:nvPr/>
        </p:nvSpPr>
        <p:spPr>
          <a:xfrm>
            <a:off x="186614" y="6217803"/>
            <a:ext cx="745791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วันที่ 10 มิถุนายน 2565 กลุ่มนโยบายและแผน</a:t>
            </a:r>
          </a:p>
        </p:txBody>
      </p:sp>
    </p:spTree>
    <p:extLst>
      <p:ext uri="{BB962C8B-B14F-4D97-AF65-F5344CB8AC3E}">
        <p14:creationId xmlns:p14="http://schemas.microsoft.com/office/powerpoint/2010/main" val="194159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-1" y="-152756"/>
            <a:ext cx="113798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  <a:p>
            <a:pPr algn="r"/>
            <a:r>
              <a:rPr lang="th-TH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จำนวนครูและบุคลากรทางการศึกษา</a:t>
            </a:r>
            <a:endParaRPr lang="th-TH" sz="1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92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5A60B58-C070-4B6D-9A9D-92A63916C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158" y="1454932"/>
            <a:ext cx="7126079" cy="5347646"/>
          </a:xfrm>
          <a:prstGeom prst="rect">
            <a:avLst/>
          </a:prstGeom>
        </p:spPr>
      </p:pic>
      <p:pic>
        <p:nvPicPr>
          <p:cNvPr id="16" name="Picture 6" descr="โลโก้ สพฐ - อีสานร้อยแปด">
            <a:extLst>
              <a:ext uri="{FF2B5EF4-FFF2-40B4-BE49-F238E27FC236}">
                <a16:creationId xmlns:a16="http://schemas.microsoft.com/office/drawing/2014/main" id="{1A87D652-086A-47CC-B482-E637259E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1" y="2095268"/>
            <a:ext cx="1567296" cy="14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opec.go.th">
            <a:extLst>
              <a:ext uri="{FF2B5EF4-FFF2-40B4-BE49-F238E27FC236}">
                <a16:creationId xmlns:a16="http://schemas.microsoft.com/office/drawing/2014/main" id="{ECBCE309-C4A6-484E-B308-C015E711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52" y="2248478"/>
            <a:ext cx="1233309" cy="12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ประกาศสำนักงานคณะกรรมการการอาชีวศึกษา เรื่อง  รายชื่อผู้แทนองค์กรเอกชนที่ได้รับการเสนอชื่อเข้ารับการสรรหาการเลือกกรรมการในคณะกรรมการการ อาชีวศึกษา เพิ่มเติม">
            <a:extLst>
              <a:ext uri="{FF2B5EF4-FFF2-40B4-BE49-F238E27FC236}">
                <a16:creationId xmlns:a16="http://schemas.microsoft.com/office/drawing/2014/main" id="{6CD4EBB1-363E-46D8-BB62-AB631FC2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19" y="2257350"/>
            <a:ext cx="1302624" cy="13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สำนักงาน กศน.ชลบุรี รับสมัครนักวิชาการ และครู กศน.ตำบล 11 อัตรา - หางาน  สมัครงาน ตำแหน่งงานว่าง งานรัฐวิสาหกิจ">
            <a:extLst>
              <a:ext uri="{FF2B5EF4-FFF2-40B4-BE49-F238E27FC236}">
                <a16:creationId xmlns:a16="http://schemas.microsoft.com/office/drawing/2014/main" id="{0E019090-8742-4A70-A88C-E90304325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52" y="2195691"/>
            <a:ext cx="1791822" cy="1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ACB011C-F93B-4D5D-A461-1030F328CD14}"/>
              </a:ext>
            </a:extLst>
          </p:cNvPr>
          <p:cNvSpPr txBox="1"/>
          <p:nvPr/>
        </p:nvSpPr>
        <p:spPr>
          <a:xfrm>
            <a:off x="5603256" y="2318374"/>
            <a:ext cx="616563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rgbClr val="00206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</a:t>
            </a:r>
          </a:p>
          <a:p>
            <a:pPr algn="ctr"/>
            <a:r>
              <a:rPr lang="th-TH" sz="11500" b="1" dirty="0">
                <a:solidFill>
                  <a:srgbClr val="FF330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2,862 </a:t>
            </a:r>
            <a:r>
              <a:rPr lang="th-TH" sz="8800" b="1" dirty="0">
                <a:solidFill>
                  <a:srgbClr val="002060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00C4AB4-CDAB-41B5-B0A2-E28BF676547A}"/>
              </a:ext>
            </a:extLst>
          </p:cNvPr>
          <p:cNvSpPr txBox="1"/>
          <p:nvPr/>
        </p:nvSpPr>
        <p:spPr>
          <a:xfrm>
            <a:off x="5497032" y="6234394"/>
            <a:ext cx="661793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วันที่ 10 มิถุนายน 2565 กลุ่มนโยบายและแผน</a:t>
            </a:r>
          </a:p>
        </p:txBody>
      </p:sp>
    </p:spTree>
    <p:extLst>
      <p:ext uri="{BB962C8B-B14F-4D97-AF65-F5344CB8AC3E}">
        <p14:creationId xmlns:p14="http://schemas.microsoft.com/office/powerpoint/2010/main" val="643168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406053" y="354801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9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E799488-8164-424D-B6C4-271593A0190E}"/>
              </a:ext>
            </a:extLst>
          </p:cNvPr>
          <p:cNvSpPr txBox="1"/>
          <p:nvPr/>
        </p:nvSpPr>
        <p:spPr>
          <a:xfrm>
            <a:off x="675422" y="2550371"/>
            <a:ext cx="106003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b="1" dirty="0">
                <a:solidFill>
                  <a:srgbClr val="C00000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cs typeface="+mj-cs"/>
              </a:rPr>
              <a:t>การขับเคลื่อน</a:t>
            </a:r>
            <a:r>
              <a:rPr lang="th-TH" sz="7200" b="1" dirty="0">
                <a:solidFill>
                  <a:srgbClr val="C00000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cs typeface="+mj-cs"/>
              </a:rPr>
              <a:t>ตามนโยบาย</a:t>
            </a:r>
          </a:p>
          <a:p>
            <a:pPr algn="r"/>
            <a:r>
              <a:rPr lang="th-TH" sz="7200" b="1" dirty="0">
                <a:solidFill>
                  <a:srgbClr val="C00000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cs typeface="+mj-cs"/>
              </a:rPr>
              <a:t>การตรวจราชการของกระทรวงศึกษาธิการ</a:t>
            </a:r>
          </a:p>
          <a:p>
            <a:pPr algn="r"/>
            <a:r>
              <a:rPr lang="th-TH" sz="7200" b="1" dirty="0">
                <a:solidFill>
                  <a:srgbClr val="C00000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cs typeface="+mj-cs"/>
              </a:rPr>
              <a:t>ในปีงบประมาณ พ.ศ. 2565 </a:t>
            </a:r>
          </a:p>
          <a:p>
            <a:pPr algn="ctr"/>
            <a:r>
              <a:rPr lang="th-TH" sz="9600" b="1" dirty="0">
                <a:solidFill>
                  <a:srgbClr val="FF3300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cs typeface="+mj-cs"/>
              </a:rPr>
              <a:t>                        </a:t>
            </a:r>
            <a:endParaRPr lang="th-TH" sz="8000" b="1" dirty="0">
              <a:solidFill>
                <a:srgbClr val="FF33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cs typeface="+mj-cs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2130098-B939-473F-91C0-8B00E02528CE}"/>
              </a:ext>
            </a:extLst>
          </p:cNvPr>
          <p:cNvSpPr txBox="1"/>
          <p:nvPr/>
        </p:nvSpPr>
        <p:spPr>
          <a:xfrm>
            <a:off x="2380446" y="1456372"/>
            <a:ext cx="211236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700" b="1" dirty="0">
                <a:solidFill>
                  <a:srgbClr val="C00000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cs typeface="+mj-cs"/>
              </a:rPr>
              <a:t>ผล</a:t>
            </a:r>
          </a:p>
        </p:txBody>
      </p:sp>
      <p:pic>
        <p:nvPicPr>
          <p:cNvPr id="35" name="Picture 4" descr="dua warna logo perusahaan">
            <a:extLst>
              <a:ext uri="{FF2B5EF4-FFF2-40B4-BE49-F238E27FC236}">
                <a16:creationId xmlns:a16="http://schemas.microsoft.com/office/drawing/2014/main" id="{B34E2E20-F4D0-4581-BA00-80AAE00FC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6" t="6074" r="23818" b="79155"/>
          <a:stretch/>
        </p:blipFill>
        <p:spPr bwMode="auto">
          <a:xfrm rot="20949690">
            <a:off x="79024" y="5348526"/>
            <a:ext cx="1919111" cy="12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ua warna logo perusahaan">
            <a:extLst>
              <a:ext uri="{FF2B5EF4-FFF2-40B4-BE49-F238E27FC236}">
                <a16:creationId xmlns:a16="http://schemas.microsoft.com/office/drawing/2014/main" id="{F94AA416-1AB2-4090-8A66-A07960029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6" t="6074" r="23818" b="79155"/>
          <a:stretch/>
        </p:blipFill>
        <p:spPr bwMode="auto">
          <a:xfrm rot="425933" flipH="1">
            <a:off x="2255617" y="5931150"/>
            <a:ext cx="990600" cy="68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8CC591E-9FA5-41E2-92A5-1A806B91B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4" y="2664759"/>
            <a:ext cx="1207933" cy="846731"/>
          </a:xfrm>
          <a:prstGeom prst="rect">
            <a:avLst/>
          </a:prstGeom>
        </p:spPr>
      </p:pic>
      <p:pic>
        <p:nvPicPr>
          <p:cNvPr id="38" name="Picture 4" descr="dua warna logo perusahaan">
            <a:extLst>
              <a:ext uri="{FF2B5EF4-FFF2-40B4-BE49-F238E27FC236}">
                <a16:creationId xmlns:a16="http://schemas.microsoft.com/office/drawing/2014/main" id="{ABB023C9-CF71-463D-B5D2-ACF416B34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6" t="6074" r="23818" b="79155"/>
          <a:stretch/>
        </p:blipFill>
        <p:spPr bwMode="auto">
          <a:xfrm flipH="1">
            <a:off x="3533277" y="5982667"/>
            <a:ext cx="841259" cy="5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dua warna logo perusahaan">
            <a:extLst>
              <a:ext uri="{FF2B5EF4-FFF2-40B4-BE49-F238E27FC236}">
                <a16:creationId xmlns:a16="http://schemas.microsoft.com/office/drawing/2014/main" id="{8F387E3E-DF58-4AAD-88FB-C370DB556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6" t="6074" r="23818" b="79155"/>
          <a:stretch/>
        </p:blipFill>
        <p:spPr bwMode="auto">
          <a:xfrm rot="425933" flipH="1">
            <a:off x="4812116" y="6141410"/>
            <a:ext cx="725884" cy="5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dua warna logo perusahaan">
            <a:extLst>
              <a:ext uri="{FF2B5EF4-FFF2-40B4-BE49-F238E27FC236}">
                <a16:creationId xmlns:a16="http://schemas.microsoft.com/office/drawing/2014/main" id="{0D1786DC-07EB-4079-B882-568089FB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6" t="6074" r="23818" b="79155"/>
          <a:stretch/>
        </p:blipFill>
        <p:spPr bwMode="auto">
          <a:xfrm rot="425933" flipH="1">
            <a:off x="6000177" y="6210267"/>
            <a:ext cx="633961" cy="4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4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3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500271" y="71699"/>
            <a:ext cx="81744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6" y="201814"/>
            <a:ext cx="1497136" cy="147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ACA9342-D990-41C3-A950-43D9E8F5A5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06" t="63636" r="40426" b="28182"/>
          <a:stretch/>
        </p:blipFill>
        <p:spPr>
          <a:xfrm>
            <a:off x="1614571" y="1615842"/>
            <a:ext cx="10374934" cy="1176988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27074" y="2922822"/>
            <a:ext cx="11354238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ea typeface="DengXian"/>
                <a:cs typeface="TH SarabunPSK" panose="020B0500040200020003" pitchFamily="34" charset="-34"/>
              </a:rPr>
              <a:t>มีการขับเคลื่อนการจัดการเรียนการสอนที่มุ่งเน้นให้ผู้เรียนทุกระดับ                    มีส่วนร่วมสร้างสรรค์การเรียนรู้เพื่อให้เกิดสมรรถนะหลัก และการพัฒนาตนเองตามความถนัดและความสนใจ </a:t>
            </a:r>
            <a:endParaRPr lang="th-TH" sz="44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ปักหมุด">
            <a:extLst>
              <a:ext uri="{FF2B5EF4-FFF2-40B4-BE49-F238E27FC236}">
                <a16:creationId xmlns:a16="http://schemas.microsoft.com/office/drawing/2014/main" id="{1C45E9F2-9C6A-484E-B0FA-ABEB4F97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7" y="1809026"/>
            <a:ext cx="1205673" cy="12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อาจเป็นรูปภาพของ หนึ่งคนขึ้นไป และสถานที่ในร่ม">
            <a:extLst>
              <a:ext uri="{FF2B5EF4-FFF2-40B4-BE49-F238E27FC236}">
                <a16:creationId xmlns:a16="http://schemas.microsoft.com/office/drawing/2014/main" id="{E5BB8FB1-F8D8-4587-B299-D2A6BE88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17" y="4542156"/>
            <a:ext cx="1866670" cy="1400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ผลการค้นหารูปภาพสำหรับ การจัดการเรียนรู้ด้วยวิธีการ Active learning">
            <a:extLst>
              <a:ext uri="{FF2B5EF4-FFF2-40B4-BE49-F238E27FC236}">
                <a16:creationId xmlns:a16="http://schemas.microsoft.com/office/drawing/2014/main" id="{FFE752DC-9BF6-4FB2-BD6D-A31BD162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043">
            <a:off x="5309257" y="4936105"/>
            <a:ext cx="1459988" cy="1099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คู่มือครูสำหรับการจัดกิจกรรมส่งเสริมการเรียนรู้เกี่ยวกับโรคโควิด-19 |  UNICEF Thailand">
            <a:extLst>
              <a:ext uri="{FF2B5EF4-FFF2-40B4-BE49-F238E27FC236}">
                <a16:creationId xmlns:a16="http://schemas.microsoft.com/office/drawing/2014/main" id="{534F2C6B-28B0-4A22-A708-69C4DEE0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66" y="4542156"/>
            <a:ext cx="2503396" cy="1668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7AAC6CD-185E-4954-AF9E-210F3F3507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0" y="5925640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93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335972" y="498733"/>
            <a:ext cx="100069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575564" y="2936458"/>
            <a:ext cx="11354238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มีการขับเคลื่อน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การจัดการเรียนการสอนประวัติศาสตร์และหน้าที่พลเมือง                  ให้มีความทันสมัยสอดรับกับวิถีใหม่เหมาะสมกับวัยของผู้เรียน </a:t>
            </a:r>
          </a:p>
          <a:p>
            <a:pPr algn="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ควบคู่ไปกับการเรียนรู้ประวัติศาสตร์ของท้องถิ่นและการเสริมสร้างวิถีชีวิต</a:t>
            </a:r>
          </a:p>
          <a:p>
            <a:pPr algn="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ของความเป็นพลเมืองที่เข้มแข็ง </a:t>
            </a:r>
            <a:endParaRPr lang="th-TH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48E28A9-58D1-46F1-B2C7-163215E3B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34282" y="5822125"/>
            <a:ext cx="9723435" cy="670976"/>
          </a:xfrm>
          <a:prstGeom prst="rect">
            <a:avLst/>
          </a:prstGeom>
        </p:spPr>
      </p:pic>
      <p:pic>
        <p:nvPicPr>
          <p:cNvPr id="13" name="Picture 2" descr="ปักหมุด">
            <a:extLst>
              <a:ext uri="{FF2B5EF4-FFF2-40B4-BE49-F238E27FC236}">
                <a16:creationId xmlns:a16="http://schemas.microsoft.com/office/drawing/2014/main" id="{A809DCAB-F8C0-4803-9FD1-9E5DEC6A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" y="2516944"/>
            <a:ext cx="1227218" cy="12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8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De Icono De Documento De Escritura Plana PNG , Antecedentes, Negro,  Blanco PNG y Vector para Descargar Gratis | Pngtree">
            <a:extLst>
              <a:ext uri="{FF2B5EF4-FFF2-40B4-BE49-F238E27FC236}">
                <a16:creationId xmlns:a16="http://schemas.microsoft.com/office/drawing/2014/main" id="{FEE8FBF5-1DE3-409C-B071-9A82B61DE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29222" r="28081" b="25576"/>
          <a:stretch/>
        </p:blipFill>
        <p:spPr bwMode="auto">
          <a:xfrm>
            <a:off x="177739" y="209955"/>
            <a:ext cx="1867922" cy="19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D82D627-E507-430D-B231-4F3648EA8013}"/>
              </a:ext>
            </a:extLst>
          </p:cNvPr>
          <p:cNvSpPr txBox="1"/>
          <p:nvPr/>
        </p:nvSpPr>
        <p:spPr>
          <a:xfrm>
            <a:off x="877370" y="120627"/>
            <a:ext cx="1094267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ได้รับมอบหมายจากผู้ว่าราชการจังหวัดชัยนาท</a:t>
            </a:r>
          </a:p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ให้ดำเนินการจัดงานนิทรรศการส่งเสริมองค์ความรู้ </a:t>
            </a:r>
          </a:p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“คุณค่าแห่งแผ่นดิน ประวัติศาสตร์สร้างถิ่นชาติไทย ธำรงไว้ซึ่งสถาบัน”</a:t>
            </a:r>
            <a:endParaRPr lang="th-TH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ในวันที่ 13 กันยายน 2565  ณ โรงเรียนคุรุประชาสรรค์</a:t>
            </a:r>
          </a:p>
          <a:p>
            <a:r>
              <a:rPr lang="th-TH" sz="3600" b="1" u="sng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สถานศึกษาและโรงเรียนร่วมจัดนิทรรศการประวัติศาสตร์  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12 บูธ </a:t>
            </a:r>
          </a:p>
          <a:p>
            <a:r>
              <a:rPr lang="th-TH" sz="3600" b="1" u="sng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กิจกรรมการอบรมปลุกจิตสำนึก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เพื่อเป็นแกนนำขยายผลปลุกจิตสำนึกรักษาธำรงไว้                ซึ่งสถาบันพระมหากษัตริย์ จำนวนทั้งสิ้น 200 คน ประกอบด้วย ครูและบุคลากรทางการศึกษาจากทุกสังกัด  ข้าราชการพลเรือนสามัญ  ข้าราชการองค์กรปกครอง                   ส่วนท้องถิ่นทั้ง 8 อำเภอ นักเรียน นักศึกษา</a:t>
            </a:r>
            <a:endParaRPr lang="th-TH" sz="5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4" name="รูปภาพ 13" descr="C:\Users\User\Desktop\logo-chainatล่าสุด11.gif">
            <a:extLst>
              <a:ext uri="{FF2B5EF4-FFF2-40B4-BE49-F238E27FC236}">
                <a16:creationId xmlns:a16="http://schemas.microsoft.com/office/drawing/2014/main" id="{37F92FA0-DA1D-42D8-AB4A-EE58EB3941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772" y="120627"/>
            <a:ext cx="1317961" cy="133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แบบฟอร์มที่เกี่ยวข้องกับลูกจ้างชั่วคราว | กองบริหารงานบุคคล">
            <a:extLst>
              <a:ext uri="{FF2B5EF4-FFF2-40B4-BE49-F238E27FC236}">
                <a16:creationId xmlns:a16="http://schemas.microsoft.com/office/drawing/2014/main" id="{84C61B1C-7775-4C93-8666-5A0EE57F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3" y="5769780"/>
            <a:ext cx="4340336" cy="6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รูปไอคอนเป้าหมายและแม่แบบของเวกเตอร์สัญลักษณ์เวกเตอร์ PNG , การออกแบบ, แบน,  Dartboardภาพ PNG และ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C65928D3-5D44-496F-98DC-2AA202A7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4464" r="23214" b="25714"/>
          <a:stretch/>
        </p:blipFill>
        <p:spPr bwMode="auto">
          <a:xfrm rot="17314565">
            <a:off x="96490" y="2858229"/>
            <a:ext cx="837186" cy="8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A8412F9-A2A3-45D7-919A-4CE445A2D4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48" y="5364555"/>
            <a:ext cx="2079500" cy="1298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ADD98D-CD38-4411-A615-6F27B8E7468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15569"/>
          <a:stretch/>
        </p:blipFill>
        <p:spPr>
          <a:xfrm>
            <a:off x="9759555" y="5364556"/>
            <a:ext cx="2079499" cy="1298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F09F77B-11AF-4B27-8CCA-BB1D6FDC115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47" y="5722160"/>
            <a:ext cx="1537994" cy="97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869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อาจเป็นรูปภาพของ 6 คน และ ผู้คนกำลังยืน">
            <a:extLst>
              <a:ext uri="{FF2B5EF4-FFF2-40B4-BE49-F238E27FC236}">
                <a16:creationId xmlns:a16="http://schemas.microsoft.com/office/drawing/2014/main" id="{7CC46AA6-C214-438B-8E00-018ACE4E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5" y="4091496"/>
            <a:ext cx="3410615" cy="255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D82D627-E507-430D-B231-4F3648EA8013}"/>
              </a:ext>
            </a:extLst>
          </p:cNvPr>
          <p:cNvSpPr txBox="1"/>
          <p:nvPr/>
        </p:nvSpPr>
        <p:spPr>
          <a:xfrm>
            <a:off x="485383" y="308088"/>
            <a:ext cx="1153649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สำนักงานศึกษาธิการจังหวัดชัยนาทได้ดำเนินการ</a:t>
            </a:r>
          </a:p>
          <a:p>
            <a:pPr algn="ctr"/>
            <a:r>
              <a:rPr lang="th-TH" sz="4400" b="1" i="0" dirty="0">
                <a:solidFill>
                  <a:srgbClr val="C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ตามโครงการสร้างและส่งเสริมความเป็นพลเมืองดี</a:t>
            </a:r>
          </a:p>
          <a:p>
            <a:pPr algn="ctr"/>
            <a:r>
              <a:rPr lang="th-TH" sz="4400" b="1" i="0" dirty="0">
                <a:solidFill>
                  <a:srgbClr val="C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ตามรอยพระยุคลบาทด้านการศึกษาสู่การปฏิบัติ จำนวน 2 รุ่น </a:t>
            </a:r>
          </a:p>
          <a:p>
            <a:r>
              <a:rPr lang="th-TH" sz="4400" b="1" u="sng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5400" b="1" u="sng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รุ่นที่ 1 จำนวน 200 คน  ณ โรงเรียนหันคาพิทยาคม</a:t>
            </a:r>
          </a:p>
          <a:p>
            <a:r>
              <a:rPr lang="th-TH" sz="54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รุ่นที่ 2 จำนวน 200 คน  ณ โรงเรียนอุลิตไพบูลย์ชน</a:t>
            </a:r>
            <a:r>
              <a:rPr lang="th-TH" sz="5400" b="1" u="sng" dirty="0" err="1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ูป</a:t>
            </a:r>
            <a:r>
              <a:rPr lang="th-TH" sz="5400" b="1" u="sng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ถัมภ์</a:t>
            </a:r>
          </a:p>
          <a:p>
            <a:endParaRPr lang="th-TH" sz="4400" b="1" i="0" dirty="0">
              <a:solidFill>
                <a:srgbClr val="C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4" name="Picture 2" descr="Facebook ยกนิ้วให้ โลโก้ - กราฟิกแบบเวกเตอร์ฟรีบน Pixabay">
            <a:extLst>
              <a:ext uri="{FF2B5EF4-FFF2-40B4-BE49-F238E27FC236}">
                <a16:creationId xmlns:a16="http://schemas.microsoft.com/office/drawing/2014/main" id="{7980638F-5904-4C78-8C40-04DA7A44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384">
            <a:off x="348511" y="2442335"/>
            <a:ext cx="762997" cy="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ebook ยกนิ้วให้ โลโก้ - กราฟิกแบบเวกเตอร์ฟรีบน Pixabay">
            <a:extLst>
              <a:ext uri="{FF2B5EF4-FFF2-40B4-BE49-F238E27FC236}">
                <a16:creationId xmlns:a16="http://schemas.microsoft.com/office/drawing/2014/main" id="{637111BE-A2FC-478F-B30D-7BCD6EA4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384">
            <a:off x="348510" y="3287619"/>
            <a:ext cx="762997" cy="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089244D-4AA7-4B0D-BC5F-DDE5E306C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344" y="4091495"/>
            <a:ext cx="3841842" cy="2557961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2046314-B7FA-4BDA-8472-E3241F39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410" y="4091495"/>
            <a:ext cx="3412154" cy="25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01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390485B-A94A-404F-8BD8-578457485CBB}"/>
              </a:ext>
            </a:extLst>
          </p:cNvPr>
          <p:cNvSpPr txBox="1"/>
          <p:nvPr/>
        </p:nvSpPr>
        <p:spPr>
          <a:xfrm>
            <a:off x="110479" y="163430"/>
            <a:ext cx="1179798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สำนักงานศึกษาธิการจังหวัดชัยนาทร่วมกับ</a:t>
            </a:r>
            <a:r>
              <a:rPr lang="th-TH" altLang="th-TH" sz="3600" b="1" dirty="0">
                <a:solidFill>
                  <a:srgbClr val="0505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สำนักงานเขตพื้นที่การศึกษา</a:t>
            </a:r>
          </a:p>
          <a:p>
            <a:pPr algn="ctr"/>
            <a:r>
              <a:rPr lang="th-TH" altLang="th-TH" sz="3600" b="1" dirty="0">
                <a:solidFill>
                  <a:srgbClr val="05050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มัธยมศึกษาอุทัยธานี ชัยนาท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ได้ดำเนินงานตามโครงการเสริมสร้างกระบวนการเรียนรู้</a:t>
            </a:r>
          </a:p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และปลูกฝังแนวทางการจัดการความขัดแย้ง โดยแนวทางสันติวิธี ประจำปีงบประมาณ พ.ศ.2565</a:t>
            </a:r>
          </a:p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ระหว่างวันที่ 23-25 กันยายน 2565 ณ โรงเรียนหันคาพิทยาคม</a:t>
            </a:r>
          </a:p>
          <a:p>
            <a:pPr algn="ctr"/>
            <a:r>
              <a:rPr lang="th-TH" sz="4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โดยมีนักเรียนกลุ่มเป้าหมายเป็นนักเรียนระดับชั้นมัธยมศึกษาตอนต้น จำนวน 200 คน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B5BD965-7F94-4E4C-9339-411DB73A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5034">
            <a:off x="3749209" y="3523330"/>
            <a:ext cx="4374143" cy="291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FFADACA-E703-4F7F-85E7-B15CBA76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25" y="3012876"/>
            <a:ext cx="2518464" cy="167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17A304-8DA1-4D55-B56D-353F9F2AF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25" y="4982090"/>
            <a:ext cx="2518464" cy="1679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670969C-548A-4D34-855B-B93E35C56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172" y="3012876"/>
            <a:ext cx="2518464" cy="167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811B6F0-A3DF-437E-9A93-061248BAE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172" y="4982090"/>
            <a:ext cx="2532116" cy="1688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65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ED5A2876-8415-499E-930C-ED954BD93B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r="18441" b="9845"/>
          <a:stretch/>
        </p:blipFill>
        <p:spPr>
          <a:xfrm>
            <a:off x="4337874" y="786254"/>
            <a:ext cx="3494600" cy="4706427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C38AA24-A865-4B1E-8703-99548D26E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01" y="4916471"/>
            <a:ext cx="5652435" cy="1952636"/>
          </a:xfrm>
          <a:prstGeom prst="rect">
            <a:avLst/>
          </a:prstGeom>
        </p:spPr>
      </p:pic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5B7C4922-E5D1-4C01-8F9E-652D76621EEC}"/>
              </a:ext>
            </a:extLst>
          </p:cNvPr>
          <p:cNvSpPr/>
          <p:nvPr/>
        </p:nvSpPr>
        <p:spPr>
          <a:xfrm>
            <a:off x="3989729" y="5348158"/>
            <a:ext cx="4512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ดร.กัน</a:t>
            </a:r>
            <a:r>
              <a:rPr lang="th-TH" sz="40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ตธี</a:t>
            </a:r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  เนื่องศรี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ศึกษาธิการจังหวัดชัยนาท</a:t>
            </a:r>
            <a:endParaRPr lang="th-TH" sz="16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8746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559882" y="592775"/>
            <a:ext cx="104417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-1" y="2540853"/>
            <a:ext cx="12192000" cy="15899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ขับเคลื่อนการพัฒนาคุณภาพและประสิทธิภาพ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ครูและบุคลากรทางการศึกษาทุกประเภทให้มีสมรรถนะทางภาษาและดิจิทัล 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5E395362-A4D9-47D2-84A2-9A31A00A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08" y="2163283"/>
            <a:ext cx="1305876" cy="13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4D9E224-3F50-4A1C-9126-F3A8CCF042CB}"/>
              </a:ext>
            </a:extLst>
          </p:cNvPr>
          <p:cNvSpPr/>
          <p:nvPr/>
        </p:nvSpPr>
        <p:spPr>
          <a:xfrm>
            <a:off x="0" y="4079947"/>
            <a:ext cx="12094463" cy="2185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th-TH" sz="4400" b="1" dirty="0"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โดยทุกหน่วยงานทางการศึกษาของจังหวัดชัยนาท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th-TH" sz="4000" b="1" dirty="0"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มีการส่งเสริมให้ครูและบุคลากรทางการศึกษาได้รับการพัฒนาคุณภาพและประสิทธิภาพ    ครูและบุคลากรทางการศึกษาทุกประเภทให้มีสมรรถนะทางภาษาและดิจิทัล </a:t>
            </a:r>
            <a:endParaRPr lang="en-US" sz="3200" dirty="0">
              <a:solidFill>
                <a:srgbClr val="00206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6430299-C9D9-4F61-BA22-2C0A7B57B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8" y="3713416"/>
            <a:ext cx="1574625" cy="158998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42AA3A1-F09D-4373-BD1D-F8C637109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33374" y="6116618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96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841745" y="548995"/>
            <a:ext cx="102696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2867182"/>
            <a:ext cx="12192000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C00000"/>
                </a:solidFill>
                <a:ea typeface="DengXian"/>
                <a:cs typeface="TH SarabunPSK" panose="020B0500040200020003" pitchFamily="34" charset="-34"/>
              </a:rPr>
              <a:t>การขับเคลื่อนหลักเกณฑ์และวิธีการประเมินตำแหน่งและวิทยฐานะ </a:t>
            </a:r>
          </a:p>
          <a:p>
            <a:pPr algn="ctr"/>
            <a:r>
              <a:rPr lang="th-TH" sz="4400" b="1" dirty="0">
                <a:solidFill>
                  <a:srgbClr val="C00000"/>
                </a:solidFill>
                <a:ea typeface="DengXian"/>
                <a:cs typeface="TH SarabunPSK" panose="020B0500040200020003" pitchFamily="34" charset="-34"/>
              </a:rPr>
              <a:t>      ข้าราชการครูและบุคลากรทางการศึกษา (หลักเกณฑ์ ว.9 (</a:t>
            </a:r>
            <a:r>
              <a:rPr lang="en-US" sz="4400" b="1" dirty="0">
                <a:solidFill>
                  <a:srgbClr val="C00000"/>
                </a:solidFill>
                <a:latin typeface="TH SarabunPSK" panose="020B0500040200020003" pitchFamily="34" charset="-34"/>
                <a:ea typeface="DengXian"/>
              </a:rPr>
              <a:t>PA</a:t>
            </a:r>
            <a:r>
              <a:rPr lang="th-TH" sz="4400" b="1" dirty="0">
                <a:solidFill>
                  <a:srgbClr val="C00000"/>
                </a:solidFill>
                <a:latin typeface="TH SarabunPSK" panose="020B0500040200020003" pitchFamily="34" charset="-34"/>
                <a:ea typeface="DengXian"/>
              </a:rPr>
              <a:t>))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BC547556-B8A2-4937-ABA3-635320F6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17" y="2448828"/>
            <a:ext cx="1305876" cy="13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9680E5C-AD50-4BF2-87BA-602DAF78E0F0}"/>
              </a:ext>
            </a:extLst>
          </p:cNvPr>
          <p:cNvSpPr/>
          <p:nvPr/>
        </p:nvSpPr>
        <p:spPr>
          <a:xfrm>
            <a:off x="159965" y="460939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ต้นสังกัดของสถานศึกษา/โรงเรียน สร้างความรู้ ความเข้าใจให้กับข้าราชการครู                    และบุคลากรทางการศึกษา ผู้บริหารสถานศึกษา ครูและบุคลากรทางการศึกษา 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D01D9C0-E0AE-49F8-B408-D23A65C88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" y="4322957"/>
            <a:ext cx="1056716" cy="155407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E2F9AB6-4301-455A-AAF6-FA4E60071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114827" y="5772278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7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51775" y="496206"/>
            <a:ext cx="103595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2509372"/>
            <a:ext cx="12191999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การขับเคลื่อนศูนย์ความเป็นเลิศทางการอาชีวศึกษา 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(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Excellent Center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และศูนย์บริหารเครือข่ายการผลิตและ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พัฒนากำลังคนอาชีวศึกษา (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Center of Vocational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Manpower Networking Management 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CVM</a:t>
            </a:r>
            <a:r>
              <a:rPr lang="th-TH" sz="40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000" b="1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53EF96A3-546C-46E5-81BC-6A3C9F94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1" y="2231990"/>
            <a:ext cx="1677765" cy="16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217A6242-0421-4A3B-A6D0-53FBD00AE72A}"/>
              </a:ext>
            </a:extLst>
          </p:cNvPr>
          <p:cNvSpPr/>
          <p:nvPr/>
        </p:nvSpPr>
        <p:spPr>
          <a:xfrm>
            <a:off x="1190073" y="5057935"/>
            <a:ext cx="1112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อาชีวศึกษาจังหวัดชัยนาท มีการดำเนินการ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ร่วมมือกับสถานประกอบการในการจัดการศึกษา                      ระบบทวิภาคี</a:t>
            </a:r>
            <a:r>
              <a:rPr lang="th-TH" sz="3200" b="1" dirty="0"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มีการจัดการเพื่อผลิตและพัฒนากำลังคนให้ตอบสนองความต้องการของชุมชนตอบสนองทิศทางการพัฒนาอุตสาหกรรม </a:t>
            </a:r>
            <a:r>
              <a:rPr lang="th-TH" sz="3200" b="1" dirty="0">
                <a:solidFill>
                  <a:srgbClr val="00B050"/>
                </a:solidFill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มีการพัฒนาหลักสูตร 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มีนวัตกรรมการจัดการเรียนรู้ </a:t>
            </a:r>
            <a:endParaRPr lang="th-TH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เลิกทำ ปุ่ม ลูกศร - กราฟิกแบบเวกเตอร์ฟรีบน Pixabay">
            <a:extLst>
              <a:ext uri="{FF2B5EF4-FFF2-40B4-BE49-F238E27FC236}">
                <a16:creationId xmlns:a16="http://schemas.microsoft.com/office/drawing/2014/main" id="{E4CF4536-C413-4B6B-8CDB-2DB1C648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0761">
            <a:off x="28471" y="4944458"/>
            <a:ext cx="1023709" cy="8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51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542342" y="592523"/>
            <a:ext cx="105690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1988576" y="2416142"/>
            <a:ext cx="99600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ความสำเร็จของการดำเนินงานตามนโยบาย </a:t>
            </a:r>
            <a:endParaRPr lang="en-US" sz="4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2016251"/>
            <a:ext cx="1056716" cy="1554075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399D7DA-D0A4-4A1D-8986-2D535B9B64A5}"/>
              </a:ext>
            </a:extLst>
          </p:cNvPr>
          <p:cNvSpPr txBox="1"/>
          <p:nvPr/>
        </p:nvSpPr>
        <p:spPr>
          <a:xfrm>
            <a:off x="1332806" y="4132498"/>
            <a:ext cx="106070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ได้จัดทำฟาร์มเลี้ยงแพะ เพื่อให้นักเรียนนักศึกษาฝึกปฏิบัติ และเป็นฟาร์มต้นแบบ</a:t>
            </a:r>
          </a:p>
          <a:p>
            <a:pPr algn="ctr"/>
            <a:r>
              <a:rPr lang="th-TH" sz="3600" b="1" dirty="0"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ให้เกษตรกรได้ใช้เป็นแบบอย่างในการประกอบอาชีพการเลี้ยงแพะ 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9303703-148B-473A-8601-D7C3CDE82BE3}"/>
              </a:ext>
            </a:extLst>
          </p:cNvPr>
          <p:cNvSpPr txBox="1"/>
          <p:nvPr/>
        </p:nvSpPr>
        <p:spPr>
          <a:xfrm>
            <a:off x="1731944" y="3210753"/>
            <a:ext cx="9808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1" i="0" u="sng" dirty="0">
                <a:solidFill>
                  <a:srgbClr val="C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 Farmer </a:t>
            </a:r>
            <a:r>
              <a:rPr lang="th-TH" sz="3600" b="1" i="0" dirty="0">
                <a:solidFill>
                  <a:srgbClr val="00808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วิทยาลัยเกษตรและเทคโนโลยีชัยนาท</a:t>
            </a:r>
            <a:endParaRPr lang="en-US" sz="5400" b="1" i="0" dirty="0">
              <a:solidFill>
                <a:srgbClr val="00808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C5CA6F8-3ED2-444F-AC58-11CD2EB7C6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876" r="-5052" b="10204"/>
          <a:stretch/>
        </p:blipFill>
        <p:spPr bwMode="auto">
          <a:xfrm>
            <a:off x="5008506" y="5274777"/>
            <a:ext cx="1793875" cy="1414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7ECE559-265B-41B4-A2C6-6B8C12449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6" y="5309067"/>
            <a:ext cx="1854200" cy="139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1D9DA9B-EE4A-41C7-9640-A0A714EFE9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16" y="5274777"/>
            <a:ext cx="1819910" cy="142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9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45942" y="496206"/>
            <a:ext cx="108348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2489749"/>
            <a:ext cx="12191999" cy="3171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ctr">
              <a:lnSpc>
                <a:spcPct val="107000"/>
              </a:lnSpc>
              <a:spcBef>
                <a:spcPts val="600"/>
              </a:spcBef>
            </a:pPr>
            <a:r>
              <a:rPr lang="th-TH" sz="60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การขับเคลื่อน</a:t>
            </a:r>
            <a:r>
              <a:rPr lang="th-TH" sz="6000" b="1" spc="-2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ความปลอดภัยของผู้เรียน</a:t>
            </a:r>
          </a:p>
          <a:p>
            <a:pPr indent="457200" algn="ctr">
              <a:lnSpc>
                <a:spcPct val="107000"/>
              </a:lnSpc>
              <a:spcBef>
                <a:spcPts val="600"/>
              </a:spcBef>
            </a:pPr>
            <a:r>
              <a:rPr lang="th-TH" sz="6000" b="1" spc="-2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โดยการสร้างสถานศึกษาปลอดภัยและบริหารจัดการ</a:t>
            </a:r>
          </a:p>
          <a:p>
            <a:pPr indent="457200" algn="ctr">
              <a:lnSpc>
                <a:spcPct val="107000"/>
              </a:lnSpc>
              <a:spcBef>
                <a:spcPts val="600"/>
              </a:spcBef>
            </a:pPr>
            <a:r>
              <a:rPr lang="th-TH" sz="6000" b="1" spc="-2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เชิงบูรณาการ</a:t>
            </a:r>
            <a:endParaRPr lang="en-US" sz="3200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6044CE34-A871-485C-9B78-2ABE08A5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4" y="2162391"/>
            <a:ext cx="1677765" cy="16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8D4C230-5C4A-4376-B574-5DEEF25AC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34281" y="5737964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3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59734" y="496206"/>
            <a:ext cx="108560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1726E55-7049-4EFE-BE08-79B114D5B875}"/>
              </a:ext>
            </a:extLst>
          </p:cNvPr>
          <p:cNvSpPr/>
          <p:nvPr/>
        </p:nvSpPr>
        <p:spPr>
          <a:xfrm>
            <a:off x="434162" y="4695609"/>
            <a:ext cx="11323675" cy="203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การนิเทศ ติดตามการเปิดเรียนของโรงเรียนเอกชนในระบบ (ประเภทสามัญศึกษา)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สังกัดสำนักงานคณะกรรมการส่งเสริมการศึกษาเอกชนของจังหวัดชัยนาท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ภาคเรียนที่ 2 ปีการศึกษา 2565</a:t>
            </a:r>
            <a:r>
              <a:rPr lang="th-TH" sz="3600" b="1" spc="-50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lang="th-TH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เมื่อ</a:t>
            </a:r>
            <a:r>
              <a:rPr lang="th-TH" sz="4000" b="1" spc="-5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วันที่ 1 พฤศจิก</a:t>
            </a:r>
            <a:r>
              <a:rPr lang="th-TH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ายน 2565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437E661-DA6C-451A-A021-76E20DA6C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34" y="2247293"/>
            <a:ext cx="3880884" cy="258808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2C6E24B-527F-4F44-B17D-E3F5E8ED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577" y="2219576"/>
            <a:ext cx="3476846" cy="260645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9904721-3501-4C82-A5D7-33929742F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382" y="2206002"/>
            <a:ext cx="3907196" cy="26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6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59734" y="496206"/>
            <a:ext cx="108560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1726E55-7049-4EFE-BE08-79B114D5B875}"/>
              </a:ext>
            </a:extLst>
          </p:cNvPr>
          <p:cNvSpPr/>
          <p:nvPr/>
        </p:nvSpPr>
        <p:spPr>
          <a:xfrm>
            <a:off x="0" y="1954832"/>
            <a:ext cx="12192000" cy="240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ศูนย์เสมารักษ์สำนักงานศึกษาธิการจังหวัดชัยนาท                                                     จัดพิธีปล่อยขบวนออกตรวจ ติดตาม เฝ้าระวัง ดูแลความประพฤตินักเรียน                   และนักศึกษาจังหวัดชัยนาทในเทศกาลวันลอยกระทง ประจำปี 2565</a:t>
            </a:r>
            <a:endParaRPr lang="en-US" sz="4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CB77871-631A-48A9-8F1F-0E4719ADC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02"/>
          <a:stretch/>
        </p:blipFill>
        <p:spPr>
          <a:xfrm>
            <a:off x="408577" y="4357798"/>
            <a:ext cx="4226589" cy="233135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2310427-0CA4-4E4B-BD36-B500578B2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1" t="7049" b="31376"/>
          <a:stretch/>
        </p:blipFill>
        <p:spPr>
          <a:xfrm>
            <a:off x="8289132" y="4357799"/>
            <a:ext cx="3795962" cy="233135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1DC5FC5-8E1A-446D-89B9-FBEDC5DDB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355" y="4357798"/>
            <a:ext cx="3469588" cy="23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12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59734" y="496206"/>
            <a:ext cx="108560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1726E55-7049-4EFE-BE08-79B114D5B875}"/>
              </a:ext>
            </a:extLst>
          </p:cNvPr>
          <p:cNvSpPr/>
          <p:nvPr/>
        </p:nvSpPr>
        <p:spPr>
          <a:xfrm>
            <a:off x="159965" y="2047170"/>
            <a:ext cx="1219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สำนักงานศึกษาธิการจังหวัดชัยนาทขับเคลื่อนการรณรงค์ความปลอดภัยในการสวมหมวกนิรภัย </a:t>
            </a:r>
          </a:p>
          <a:p>
            <a:pPr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ซึ่งเป็นวาระสำคัญของจังหวัดชัยนาท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ตามประกาศ ลงวันที่ 10 กุมภาพันธ์ 2565 </a:t>
            </a:r>
          </a:p>
          <a:p>
            <a:pPr>
              <a:spcAft>
                <a:spcPts val="0"/>
              </a:spcAft>
            </a:pP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เพื่อส่งเสริมการดำเนินการป้องกันและลดอุบัติเหตุทางถนนลดความสูญเสียในชีวิตและทรัพย์สิน โดยการรณรงค์ประชาสัมพันธ์ให้ผู้ใช้รถใช้ถนน ปฏิบัติตามกฎหมายจราจรอย่างเคร่งครัด                       และส่งเสริมการสวมหมวกนิรภัย เพื่อป้องกันและลดอุบัติเหตุ </a:t>
            </a:r>
          </a:p>
          <a:p>
            <a:pPr>
              <a:spcAft>
                <a:spcPts val="0"/>
              </a:spcAft>
            </a:pP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รวมไปถึงให้โรงเรียนทุกแห่งปลูกฝังวินัยจราจร                                                                       ส่งเสริมการสวมหมวกนิรภัยและขยายผล</a:t>
            </a:r>
          </a:p>
          <a:p>
            <a:pPr>
              <a:spcAft>
                <a:spcPts val="0"/>
              </a:spcAft>
            </a:pP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ไปยังนักเรียน นักศึกษาและผู้ปกครอง</a:t>
            </a:r>
            <a:endParaRPr lang="en-US" sz="5400" b="1" dirty="0">
              <a:solidFill>
                <a:srgbClr val="C00000"/>
              </a:solidFill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F3D39A-E317-4943-BC9F-C23DB8EE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27" y="4419599"/>
            <a:ext cx="3470708" cy="231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A2DE1F-9735-4C8F-850E-3C0A7D218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t="69707" r="33171" b="12539"/>
          <a:stretch/>
        </p:blipFill>
        <p:spPr bwMode="auto">
          <a:xfrm>
            <a:off x="6003182" y="4880916"/>
            <a:ext cx="2481943" cy="18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7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5" y="373987"/>
            <a:ext cx="11111345" cy="9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59734" y="168848"/>
            <a:ext cx="108560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68848"/>
            <a:ext cx="1537644" cy="140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4F58E58-41AA-4DDE-A9A3-2745012BF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93" t="18889" r="25447" b="3700"/>
          <a:stretch/>
        </p:blipFill>
        <p:spPr>
          <a:xfrm>
            <a:off x="8014901" y="1398815"/>
            <a:ext cx="3817365" cy="5334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F4BE8B-2134-41EE-A775-6BE4FF868DE9}"/>
              </a:ext>
            </a:extLst>
          </p:cNvPr>
          <p:cNvSpPr/>
          <p:nvPr/>
        </p:nvSpPr>
        <p:spPr>
          <a:xfrm>
            <a:off x="259211" y="2623180"/>
            <a:ext cx="612539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มาตรการควบคุมดูแล</a:t>
            </a:r>
          </a:p>
          <a:p>
            <a:pPr algn="ctr"/>
            <a:r>
              <a:rPr lang="th-TH" sz="8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การใช้รถโรงเรียน</a:t>
            </a: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E0E25006-3427-4757-A902-6CA9504E42EF}"/>
              </a:ext>
            </a:extLst>
          </p:cNvPr>
          <p:cNvSpPr/>
          <p:nvPr/>
        </p:nvSpPr>
        <p:spPr>
          <a:xfrm>
            <a:off x="6471692" y="2996938"/>
            <a:ext cx="1275921" cy="1807028"/>
          </a:xfrm>
          <a:prstGeom prst="right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3071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5" y="373987"/>
            <a:ext cx="11111345" cy="9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359734" y="168848"/>
            <a:ext cx="108560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68848"/>
            <a:ext cx="1537644" cy="1404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F4BE8B-2134-41EE-A775-6BE4FF868DE9}"/>
              </a:ext>
            </a:extLst>
          </p:cNvPr>
          <p:cNvSpPr/>
          <p:nvPr/>
        </p:nvSpPr>
        <p:spPr>
          <a:xfrm>
            <a:off x="524629" y="2197878"/>
            <a:ext cx="544572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แนวปฏิบัติเกี่ยวกับ</a:t>
            </a:r>
          </a:p>
          <a:p>
            <a:pPr algn="ctr"/>
            <a:r>
              <a:rPr lang="th-TH" sz="8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กัญชาหรือกัญชง</a:t>
            </a:r>
          </a:p>
          <a:p>
            <a:pPr algn="ctr"/>
            <a:r>
              <a:rPr lang="th-TH" sz="8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ในสถานศึกษา</a:t>
            </a:r>
            <a:endParaRPr lang="th-TH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E0E25006-3427-4757-A902-6CA9504E42EF}"/>
              </a:ext>
            </a:extLst>
          </p:cNvPr>
          <p:cNvSpPr/>
          <p:nvPr/>
        </p:nvSpPr>
        <p:spPr>
          <a:xfrm>
            <a:off x="6371732" y="2965041"/>
            <a:ext cx="1275921" cy="1807028"/>
          </a:xfrm>
          <a:prstGeom prst="right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966E1E-E3FF-4358-A39D-DBC1C6188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5301" r="9140" b="13699"/>
          <a:stretch/>
        </p:blipFill>
        <p:spPr bwMode="auto">
          <a:xfrm>
            <a:off x="8049034" y="1401345"/>
            <a:ext cx="3774454" cy="5328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9837237" y="5386146"/>
            <a:ext cx="584923" cy="618694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94431316-9C68-4740-8E30-A00EB73FB7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18"/>
          <a:stretch/>
        </p:blipFill>
        <p:spPr>
          <a:xfrm>
            <a:off x="3896374" y="617407"/>
            <a:ext cx="4180983" cy="491409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E245941-AC3B-46EF-9C34-FE402D2CCD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12" y="5022164"/>
            <a:ext cx="5507157" cy="1902450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279B94DA-1AFB-4457-B4BF-36EED8D82B71}"/>
              </a:ext>
            </a:extLst>
          </p:cNvPr>
          <p:cNvSpPr/>
          <p:nvPr/>
        </p:nvSpPr>
        <p:spPr>
          <a:xfrm>
            <a:off x="3380181" y="5373224"/>
            <a:ext cx="497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นาง</a:t>
            </a:r>
            <a:r>
              <a:rPr lang="th-TH" sz="44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ปัถ</a:t>
            </a:r>
            <a:r>
              <a:rPr lang="th-TH" sz="4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มา  ดวงแก้ว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รองศึกษาธิการจังหวัดชัยนาท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901627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518181" y="548117"/>
            <a:ext cx="105931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3044579"/>
            <a:ext cx="12191999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มีการดูแลเด็กปฐมวัย ด้วยการส่งเสริมสนับสนุน</a:t>
            </a:r>
          </a:p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ให้เด็กปฐมวัยทุกคนได้พัฒนาการสมวัย ได้รับโอกาสทางการศึกษาทั้งในและนอกระบบการศึกษา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6FAD66E1-5562-488B-B978-BBC2735A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" y="2355644"/>
            <a:ext cx="1266609" cy="12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0489E0B-30A9-49D0-95E0-44EABA8FF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-801310" y="6057137"/>
            <a:ext cx="8414221" cy="67097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19B21B3-CF73-4615-95CD-C372C2A87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76" t="51667" r="26364" b="39848"/>
          <a:stretch/>
        </p:blipFill>
        <p:spPr>
          <a:xfrm>
            <a:off x="1233374" y="2162392"/>
            <a:ext cx="10300793" cy="902730"/>
          </a:xfrm>
          <a:prstGeom prst="rect">
            <a:avLst/>
          </a:prstGeom>
        </p:spPr>
      </p:pic>
      <p:pic>
        <p:nvPicPr>
          <p:cNvPr id="11" name="Picture 4" descr="ผลการค้นหารูปภาพสำหรับ การสร้างโอกาสทางการศึกษา">
            <a:extLst>
              <a:ext uri="{FF2B5EF4-FFF2-40B4-BE49-F238E27FC236}">
                <a16:creationId xmlns:a16="http://schemas.microsoft.com/office/drawing/2014/main" id="{B41D6DB3-297E-468E-ACD7-F94900A2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862" y="5582543"/>
            <a:ext cx="1344219" cy="1140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ผลการค้นหารูปภาพสำหรับ การสร้างโอกาสทางการศึกษา">
            <a:extLst>
              <a:ext uri="{FF2B5EF4-FFF2-40B4-BE49-F238E27FC236}">
                <a16:creationId xmlns:a16="http://schemas.microsoft.com/office/drawing/2014/main" id="{84CA31FC-E1B9-4B45-BD11-6B835A5B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83" y="5918215"/>
            <a:ext cx="1064333" cy="783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ผลการค้นหารูปภาพสำหรับ การจัดการศึกษาสำหรับคนพิการ">
            <a:extLst>
              <a:ext uri="{FF2B5EF4-FFF2-40B4-BE49-F238E27FC236}">
                <a16:creationId xmlns:a16="http://schemas.microsoft.com/office/drawing/2014/main" id="{726C6106-7D11-41D1-8772-6E6ACC62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828" y="5189437"/>
            <a:ext cx="1967882" cy="1428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65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5" y="115020"/>
            <a:ext cx="11111345" cy="11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658977" y="73204"/>
            <a:ext cx="104523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3" y="73204"/>
            <a:ext cx="1447239" cy="1415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2231997" y="1425952"/>
            <a:ext cx="996000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ความสำเร็จของการดำเนินงานตามนโยบาย </a:t>
            </a:r>
            <a:endParaRPr lang="en-US" sz="4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5" y="1265345"/>
            <a:ext cx="847564" cy="1246482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993C017-9E81-44D3-B3CF-03788C817F18}"/>
              </a:ext>
            </a:extLst>
          </p:cNvPr>
          <p:cNvSpPr txBox="1"/>
          <p:nvPr/>
        </p:nvSpPr>
        <p:spPr>
          <a:xfrm>
            <a:off x="-85060" y="2195393"/>
            <a:ext cx="12192000" cy="2467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ctr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สำนักงานศึกษาธิการจังหวัดชัยนาท ได้ดำเนินการ</a:t>
            </a:r>
          </a:p>
          <a:p>
            <a:pPr marL="457200" indent="457200" algn="ctr"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“จัดตั้งศูนย์เครือข่ายการพัฒนาการจัดการศึกษาปฐมวัย”               </a:t>
            </a:r>
            <a:r>
              <a:rPr lang="th-TH" sz="4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เพื่อเป็นศูนย์กลางในการประสานงานด้านการศึกษาระดับปฐมวัยของจังหวัดชัยนาท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7DFBEF2-2DA5-4920-85A7-D6E79727C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76" y="4634854"/>
            <a:ext cx="3163113" cy="210791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778E099-4775-4E0C-BCD4-100BF44D2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09" y="4634854"/>
            <a:ext cx="3163112" cy="210791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32184F1-70B4-45DE-B44F-957EDB516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41" y="4634853"/>
            <a:ext cx="3163114" cy="21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67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100230" y="245495"/>
            <a:ext cx="11111345" cy="9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510122" y="59863"/>
            <a:ext cx="104098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6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" y="59863"/>
            <a:ext cx="1648046" cy="15031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-19575" y="2546388"/>
            <a:ext cx="12211575" cy="24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ctr">
              <a:lnSpc>
                <a:spcPct val="107000"/>
              </a:lnSpc>
            </a:pPr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การสร้างโอกาสและการเข้าถึงการศึกษาที่มีคุณภาพ                   สำหรับคนพิการและผู้ด้อยโอกาสและผู้เรียนที่มีความต้องการจำเป็นพิเศษทั้งในและนอกระบบการศึกษา  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ea typeface="DengXian"/>
              <a:cs typeface="TH SarabunPSK" panose="020B0500040200020003" pitchFamily="34" charset="-34"/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4A004465-4569-4F04-99D7-E927F1CA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1" y="2263061"/>
            <a:ext cx="1266609" cy="12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4E1B8AF-E43D-4123-BD75-F17906D72E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33374" y="5176855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76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3" y="289103"/>
            <a:ext cx="11111345" cy="111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51775" y="202520"/>
            <a:ext cx="1043602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3" y="94896"/>
            <a:ext cx="1605517" cy="15540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806253" y="1855679"/>
            <a:ext cx="1138574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ความสำเร็จของการดำเนินงานตามนโยบาย </a:t>
            </a:r>
            <a:endParaRPr lang="en-US" sz="4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7" y="1451379"/>
            <a:ext cx="1056716" cy="155407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1080653" y="2573247"/>
            <a:ext cx="11738344" cy="152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สถานศึกษา/โรงเรียน</a:t>
            </a:r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ในทุกสังกัด </a:t>
            </a:r>
            <a:r>
              <a:rPr lang="th-TH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มีการดำเนินงานผ่านระบบ</a:t>
            </a: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th-TH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การดูแลช่วยเหลือนักเรียน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endParaRPr lang="th-TH" sz="4000" b="1" dirty="0">
              <a:latin typeface="Angsana News" panose="02020603050405020304" pitchFamily="18" charset="-34"/>
              <a:ea typeface="Calibri" panose="020F0502020204030204" pitchFamily="34" charset="0"/>
              <a:cs typeface="Angsana News" panose="02020603050405020304" pitchFamily="18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BB0991C-17BF-4E3E-80C5-99A5AE9D87BE}"/>
              </a:ext>
            </a:extLst>
          </p:cNvPr>
          <p:cNvSpPr/>
          <p:nvPr/>
        </p:nvSpPr>
        <p:spPr>
          <a:xfrm>
            <a:off x="599649" y="4040804"/>
            <a:ext cx="972009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มีศูนย์ความปลอดภัย </a:t>
            </a:r>
            <a:r>
              <a:rPr lang="en-US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MOE  Safety Center</a:t>
            </a:r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    </a:t>
            </a:r>
            <a:r>
              <a:rPr lang="th-TH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 </a:t>
            </a:r>
          </a:p>
          <a:p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มีศูนย์เฉพาะกิจคุ้มครองและช่วยเหลือนักเรียน  </a:t>
            </a:r>
          </a:p>
          <a:p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  <a:sym typeface="Wingdings" panose="05000000000000000000" pitchFamily="2" charset="2"/>
              </a:rPr>
              <a:t>มี</a:t>
            </a:r>
            <a:r>
              <a:rPr lang="th-TH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ศูนย์  </a:t>
            </a:r>
            <a:r>
              <a:rPr lang="en-US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Care for Kids</a:t>
            </a:r>
          </a:p>
          <a:p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มีโครงการส่งเสริมสนับสนุนการดูแลช่วยเหลือนักเรียน</a:t>
            </a:r>
            <a:r>
              <a:rPr lang="en-US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  </a:t>
            </a:r>
            <a:endParaRPr lang="th-TH" sz="3600" b="1" dirty="0">
              <a:latin typeface="TH SarabunIT๙" panose="020B0500040200020003" pitchFamily="34" charset="-34"/>
              <a:ea typeface="DengXian" panose="02010600030101010101" pitchFamily="2" charset="-122"/>
              <a:cs typeface="TH SarabunIT๙" panose="020B0500040200020003" pitchFamily="34" charset="-34"/>
            </a:endParaRPr>
          </a:p>
          <a:p>
            <a:r>
              <a:rPr lang="th-TH" sz="3600" b="1" spc="-30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3600" b="1" dirty="0">
                <a:latin typeface="TH SarabunIT๙" panose="020B0500040200020003" pitchFamily="34" charset="-34"/>
                <a:ea typeface="DengXian" panose="02010600030101010101" pitchFamily="2" charset="-122"/>
                <a:cs typeface="TH SarabunIT๙" panose="020B0500040200020003" pitchFamily="34" charset="-34"/>
              </a:rPr>
              <a:t>มีการรับเรื่องของนักเรียนโดยตรง และให้ความช่วยเหลือเร่งด่วน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8C15430-568C-4C98-B3C1-060DCB42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9498">
            <a:off x="8110174" y="3597907"/>
            <a:ext cx="3635803" cy="2422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319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5" y="200557"/>
            <a:ext cx="11111345" cy="10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30509" y="72250"/>
            <a:ext cx="983825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6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8" y="72250"/>
            <a:ext cx="1477442" cy="15540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4391473" y="1509520"/>
            <a:ext cx="74213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ความสำเร็จของการดำเนินงานตามนโยบาย </a:t>
            </a:r>
            <a:endParaRPr lang="en-US" sz="4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14" y="923261"/>
            <a:ext cx="1056716" cy="1554075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58D86A75-F1BA-4A93-9AB5-EE40466DCBA3}"/>
              </a:ext>
            </a:extLst>
          </p:cNvPr>
          <p:cNvSpPr txBox="1"/>
          <p:nvPr/>
        </p:nvSpPr>
        <p:spPr>
          <a:xfrm>
            <a:off x="965251" y="2278961"/>
            <a:ext cx="105668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u="sng" dirty="0">
                <a:solidFill>
                  <a:srgbClr val="008080"/>
                </a:solidFill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อศจ.ชัยนาท</a:t>
            </a:r>
            <a:r>
              <a:rPr lang="th-TH" sz="5400" u="sng" dirty="0">
                <a:solidFill>
                  <a:srgbClr val="008080"/>
                </a:solidFill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 </a:t>
            </a:r>
          </a:p>
          <a:p>
            <a:r>
              <a:rPr lang="th-TH" sz="4800" b="1" dirty="0"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ในส่วนของวิทยาลัยเกษตรและเทคโนโลยีมีการดำเนินการสอน</a:t>
            </a:r>
          </a:p>
          <a:p>
            <a:r>
              <a:rPr lang="th-TH" sz="4800" b="1" dirty="0">
                <a:effectLst/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หลักสูตร ปวช. ปวส.สำหรับผู้ต้องขังเรือนจำจังหวัดชัยนาท</a:t>
            </a:r>
          </a:p>
          <a:p>
            <a:r>
              <a:rPr lang="th-TH" sz="4800" b="1" dirty="0">
                <a:solidFill>
                  <a:srgbClr val="C00000"/>
                </a:solidFill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ระดับ ปวช.  จำนวน 25 คน   </a:t>
            </a:r>
            <a:r>
              <a:rPr lang="th-TH" sz="4800" b="1" dirty="0">
                <a:solidFill>
                  <a:srgbClr val="002060"/>
                </a:solidFill>
                <a:latin typeface="Angsana New" panose="02020603050405020304" pitchFamily="18" charset="-34"/>
                <a:ea typeface="DengXian" panose="02010600030101010101" pitchFamily="2" charset="-122"/>
                <a:cs typeface="Angsana New" panose="02020603050405020304" pitchFamily="18" charset="-34"/>
              </a:rPr>
              <a:t>ระดับ ปวส. จำนวน 39 คน</a:t>
            </a:r>
            <a:endParaRPr lang="th-TH" sz="48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3280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244306" y="394256"/>
            <a:ext cx="106859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6" y="74572"/>
            <a:ext cx="1562509" cy="15642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704493"/>
            <a:ext cx="1219199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มีการจัดการศึกษาแบบทวิภาคี</a:t>
            </a:r>
          </a:p>
          <a:p>
            <a:pPr algn="ctr"/>
            <a:r>
              <a:rPr lang="th-TH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สู่คุณภาพมาตรฐาน </a:t>
            </a:r>
          </a:p>
          <a:p>
            <a:pPr algn="ctr"/>
            <a:r>
              <a:rPr lang="th-TH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     ผ่านศูนย์อาชีวศึกษาทวิภาคีเขตพื้นที่</a:t>
            </a:r>
            <a:endParaRPr lang="th-TH" sz="4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9AFDBFCA-0A4F-4FF6-945C-DB8A2B5D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4" y="2217998"/>
            <a:ext cx="1794728" cy="179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B88E369-CB43-4733-867A-92A62C440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974328" y="5566815"/>
            <a:ext cx="9723435" cy="67097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54CED85-1C19-46CA-A692-9B45743AB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95" t="45105" r="56449" b="45758"/>
          <a:stretch/>
        </p:blipFill>
        <p:spPr>
          <a:xfrm>
            <a:off x="2658153" y="1513229"/>
            <a:ext cx="7206812" cy="113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0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374290"/>
            <a:ext cx="12191999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มีการพัฒนาทรัพยากรมนุษย์ทุกช่วงวัย โดยการจัดการเรียนรู้</a:t>
            </a:r>
          </a:p>
          <a:p>
            <a:pPr algn="ctr"/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ที่หลากหลาย และสร้างการเรียนรู้ตลอดชีวิต เพื่อการพัฒนา</a:t>
            </a:r>
          </a:p>
          <a:p>
            <a:pPr algn="ctr"/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ทักษะอาชีพ โดยการเพิ่มพูนทักษะ (</a:t>
            </a:r>
            <a:r>
              <a:rPr lang="en-US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Re</a:t>
            </a:r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skill</a:t>
            </a:r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algn="ctr"/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พัฒนาทักษะ (</a:t>
            </a:r>
            <a:r>
              <a:rPr lang="en-US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Up skill</a:t>
            </a:r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และการเรียนรู้ทักษะใหม่ (</a:t>
            </a:r>
            <a:r>
              <a:rPr lang="en-US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New skills</a:t>
            </a:r>
            <a:r>
              <a:rPr lang="th-TH" sz="4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AF1412F-53B2-4094-BAB9-A16F39ECB04F}"/>
              </a:ext>
            </a:extLst>
          </p:cNvPr>
          <p:cNvSpPr txBox="1"/>
          <p:nvPr/>
        </p:nvSpPr>
        <p:spPr>
          <a:xfrm>
            <a:off x="669610" y="550548"/>
            <a:ext cx="104417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9" name="Picture 2" descr="ปักหมุด">
            <a:extLst>
              <a:ext uri="{FF2B5EF4-FFF2-40B4-BE49-F238E27FC236}">
                <a16:creationId xmlns:a16="http://schemas.microsoft.com/office/drawing/2014/main" id="{48B69CAD-6CC7-48A9-8473-39E2D880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" y="2186174"/>
            <a:ext cx="1351508" cy="13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860B529-135A-4C7F-ACE2-A39B6F7B8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028760" y="5471855"/>
            <a:ext cx="9723435" cy="6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49457" y="496206"/>
            <a:ext cx="103618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749457" y="3084363"/>
            <a:ext cx="113503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ea typeface="DengXian"/>
                <a:cs typeface="TH SarabunPSK" panose="020B0500040200020003" pitchFamily="34" charset="-34"/>
              </a:rPr>
              <a:t>มีการนำนวัตกรรมและเทคโนโลยีที่ทันสมัยมาใช้ในการจัดการศึกษา</a:t>
            </a:r>
          </a:p>
          <a:p>
            <a:pPr algn="ctr"/>
            <a:r>
              <a:rPr lang="th-TH" sz="4400" b="1" dirty="0">
                <a:ea typeface="DengXian"/>
                <a:cs typeface="TH SarabunPSK" panose="020B0500040200020003" pitchFamily="34" charset="-34"/>
              </a:rPr>
              <a:t>ทุกระดับ จัดการศึกษาที่เน้นการมีส่วนร่วม</a:t>
            </a:r>
            <a:r>
              <a:rPr lang="th-TH" sz="4400" b="1" dirty="0">
                <a:solidFill>
                  <a:srgbClr val="FF0000"/>
                </a:solidFill>
                <a:ea typeface="DengXian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4400" b="1" dirty="0">
                <a:ea typeface="DengXian"/>
                <a:cs typeface="TH SarabunPSK" panose="020B0500040200020003" pitchFamily="34" charset="-34"/>
              </a:rPr>
              <a:t>และการส่งเสริมการฝึกทักษะดิจิทัลในชีวิตประจำวัน </a:t>
            </a:r>
            <a:endParaRPr lang="th-TH" sz="4400" dirty="0"/>
          </a:p>
        </p:txBody>
      </p:sp>
      <p:pic>
        <p:nvPicPr>
          <p:cNvPr id="8" name="Picture 2" descr="ปักหมุด">
            <a:extLst>
              <a:ext uri="{FF2B5EF4-FFF2-40B4-BE49-F238E27FC236}">
                <a16:creationId xmlns:a16="http://schemas.microsoft.com/office/drawing/2014/main" id="{B16C462B-25B0-4333-A13A-80AB411F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1" y="2794684"/>
            <a:ext cx="1351508" cy="13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90E13D5-3D08-4EBB-9AB5-52F48F63E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71" t="37727" r="45113" b="52727"/>
          <a:stretch/>
        </p:blipFill>
        <p:spPr>
          <a:xfrm>
            <a:off x="2306783" y="2077490"/>
            <a:ext cx="7447655" cy="1006873"/>
          </a:xfrm>
          <a:prstGeom prst="rect">
            <a:avLst/>
          </a:prstGeom>
        </p:spPr>
      </p:pic>
      <p:pic>
        <p:nvPicPr>
          <p:cNvPr id="9" name="Picture 2" descr="เปิดข้อมูลรายจ่ายการศึกษาชาติ งบบริหารโป่ง-ลงทุนสูง-ประสิทธิภาพต่ำ - 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245388B6-F6D8-4758-AF25-C05F03F4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59" y="5582642"/>
            <a:ext cx="1660863" cy="110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บทบาทด้านการศึกษาในประเทศไทย | แนวการศึกษาในระบบ นอกระบบ ประถมศึกษา มัธยม  มหาลัยวิทยาลัย">
            <a:extLst>
              <a:ext uri="{FF2B5EF4-FFF2-40B4-BE49-F238E27FC236}">
                <a16:creationId xmlns:a16="http://schemas.microsoft.com/office/drawing/2014/main" id="{8AC8C7B6-3EF4-491D-A7AD-C09E159A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5413924"/>
            <a:ext cx="2040430" cy="1275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การใช้เทคโนโลยีเพื่อการศึกษา">
            <a:extLst>
              <a:ext uri="{FF2B5EF4-FFF2-40B4-BE49-F238E27FC236}">
                <a16:creationId xmlns:a16="http://schemas.microsoft.com/office/drawing/2014/main" id="{E65F94CC-3027-489A-BDC7-1BCFBB7A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869">
            <a:off x="9253202" y="5214889"/>
            <a:ext cx="2608772" cy="146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08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678453" y="314789"/>
            <a:ext cx="108472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437780" y="2522922"/>
            <a:ext cx="10962409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h-TH" sz="4000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การจัดการเรียนการสอนและการดำเนินการ</a:t>
            </a:r>
            <a:endParaRPr lang="en-US" sz="2400" dirty="0"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  <a:p>
            <a:pPr algn="r">
              <a:lnSpc>
                <a:spcPct val="107000"/>
              </a:lnSpc>
            </a:pPr>
            <a:r>
              <a:rPr lang="th-TH" sz="4000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ตามมาตรการด้านสาธารณสุขในสถานการณ์การแพร่ระบาด</a:t>
            </a:r>
            <a:endParaRPr lang="en-US" sz="2400" dirty="0"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  <a:p>
            <a:pPr algn="r">
              <a:lnSpc>
                <a:spcPct val="107000"/>
              </a:lnSpc>
            </a:pPr>
            <a:r>
              <a:rPr lang="th-TH" sz="4000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ของโรคติดเชื้อ</a:t>
            </a:r>
            <a:r>
              <a:rPr lang="th-TH" sz="4000" b="1" dirty="0" err="1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ไวรัส</a:t>
            </a:r>
            <a:r>
              <a:rPr lang="th-TH" sz="4000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โคโรนา 2019 </a:t>
            </a:r>
            <a:r>
              <a:rPr lang="en-US" sz="4000" b="1" dirty="0">
                <a:latin typeface="TH SarabunPSK" panose="020B0500040200020003" pitchFamily="34" charset="-34"/>
                <a:ea typeface="DengXian"/>
                <a:cs typeface="Cordia New" panose="020B0304020202020204" pitchFamily="34" charset="-34"/>
              </a:rPr>
              <a:t>(COVID – 19)</a:t>
            </a:r>
            <a:endParaRPr lang="en-US" sz="2400" dirty="0"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4104409" y="4793136"/>
            <a:ext cx="7159153" cy="2819"/>
          </a:xfrm>
          <a:prstGeom prst="line">
            <a:avLst/>
          </a:prstGeom>
          <a:ln w="76200"/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วัคซีน COVID-19 แล้วไงต่อ? - ThaiPublic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0" b="18294"/>
          <a:stretch/>
        </p:blipFill>
        <p:spPr bwMode="auto">
          <a:xfrm>
            <a:off x="4699491" y="5245573"/>
            <a:ext cx="4153380" cy="13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97" y="4850979"/>
            <a:ext cx="3010531" cy="2007021"/>
          </a:xfrm>
          <a:prstGeom prst="rect">
            <a:avLst/>
          </a:prstGeom>
        </p:spPr>
      </p:pic>
      <p:pic>
        <p:nvPicPr>
          <p:cNvPr id="11" name="Picture 2" descr="สถานการณ์โควิดวันนี้ ติดเชื้อ 72 รายใหม่ ยอดป่วยสะสม 25,764 รักษาหาย 1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872" y="5245573"/>
            <a:ext cx="2410690" cy="13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77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7"/>
          <a:stretch/>
        </p:blipFill>
        <p:spPr bwMode="auto">
          <a:xfrm>
            <a:off x="0" y="1"/>
            <a:ext cx="12192000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01052" y="1713447"/>
            <a:ext cx="11339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spc="-40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การจัดการเรียนการสอนในสถานการณ์การแพร่ระบาดของโรคติดเชื้อ</a:t>
            </a:r>
            <a:r>
              <a:rPr lang="th-TH" sz="3200" b="1" spc="-40" dirty="0" err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ไวรัส</a:t>
            </a:r>
            <a:r>
              <a:rPr lang="th-TH" sz="3200" b="1" spc="-40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โคโรนา 2019 </a:t>
            </a:r>
            <a:r>
              <a:rPr lang="th-TH" sz="32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(</a:t>
            </a:r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ea typeface="Calibri" panose="020F0502020204030204" pitchFamily="34" charset="0"/>
              </a:rPr>
              <a:t>COVID </a:t>
            </a:r>
            <a:r>
              <a:rPr lang="th-TH" sz="32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ea typeface="Calibri" panose="020F0502020204030204" pitchFamily="34" charset="0"/>
              </a:rPr>
              <a:t>– </a:t>
            </a:r>
            <a:r>
              <a:rPr lang="th-TH" sz="32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19</a:t>
            </a:r>
            <a:r>
              <a:rPr lang="th-TH" sz="32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)</a:t>
            </a:r>
            <a:endParaRPr lang="th-TH" sz="32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73768" y="3043989"/>
            <a:ext cx="2341236" cy="3758075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01053" y="2243770"/>
            <a:ext cx="31001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ระดับการประเมินมาตรการ ฯ </a:t>
            </a:r>
            <a:br>
              <a:rPr lang="en-US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Thai stop COVID Plus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17308" y="3490007"/>
            <a:ext cx="416091" cy="1094874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13298" y="4590896"/>
            <a:ext cx="416091" cy="109487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09288" y="5682671"/>
            <a:ext cx="416091" cy="10948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Picture 6" descr="โลโก้ สพฐ - อีสานร้อยแป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03" y="3206735"/>
            <a:ext cx="1162895" cy="10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opec.go.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6" y="4095890"/>
            <a:ext cx="891307" cy="8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ประกาศสำนักงานคณะกรรมการการอาชีวศึกษา เรื่อง  รายชื่อผู้แทนองค์กรเอกชนที่ได้รับการเสนอชื่อเข้ารับการสรรหาการเลือกกรรมการในคณะกรรมการการ อาชีวศึกษา เพิ่มเติ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92" y="4420919"/>
            <a:ext cx="944140" cy="9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สำนักงาน กศน.ชลบุรี รับสมัครนักวิชาการ และครู กศน.ตำบล 11 อัตรา - หางาน  สมัครงาน ตำแหน่งงานว่าง งานรัฐวิสาหกิ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5" y="5074731"/>
            <a:ext cx="1265815" cy="9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สำนักบริหารงานการศึกษาพิเศษ ประกาศผลสอบครูผู้ช่วย 256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23508" r="2970" b="58765"/>
          <a:stretch/>
        </p:blipFill>
        <p:spPr bwMode="auto">
          <a:xfrm>
            <a:off x="1650301" y="6508792"/>
            <a:ext cx="1113643" cy="1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โลโก้ สพฐ - อีสานร้อยแปด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03" y="5437717"/>
            <a:ext cx="1116817" cy="11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117308" y="3612024"/>
            <a:ext cx="187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จำนวน 197 แห่ง</a:t>
            </a:r>
            <a:endParaRPr lang="th-TH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052" name="Picture 4" descr="ลูกศร ปุ่ม ขวา - กราฟิกแบบเวกเตอร์ฟรีบน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49" y="2818882"/>
            <a:ext cx="644606" cy="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/>
          <p:cNvSpPr/>
          <p:nvPr/>
        </p:nvSpPr>
        <p:spPr>
          <a:xfrm>
            <a:off x="3015004" y="2991530"/>
            <a:ext cx="380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ea typeface="Calibri" panose="020F0502020204030204" pitchFamily="34" charset="0"/>
                <a:cs typeface="TH SarabunIT๙" panose="020B0500040200020003" pitchFamily="34" charset="-34"/>
              </a:rPr>
              <a:t>รูปแบบการจัดการเรียนการสอน </a:t>
            </a:r>
            <a:endParaRPr lang="th-TH" sz="3200" dirty="0"/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V="1">
            <a:off x="2800220" y="3724943"/>
            <a:ext cx="3059159" cy="2919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 flipV="1">
            <a:off x="1683403" y="4309539"/>
            <a:ext cx="4079723" cy="4987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2800220" y="4892989"/>
            <a:ext cx="3059159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1844386" y="5437717"/>
            <a:ext cx="3581856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 flipV="1">
            <a:off x="2667507" y="6065368"/>
            <a:ext cx="3191872" cy="1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แผนผังลําดับงาน: กระบวนการสำรอง 48"/>
          <p:cNvSpPr/>
          <p:nvPr/>
        </p:nvSpPr>
        <p:spPr>
          <a:xfrm>
            <a:off x="8182659" y="4109694"/>
            <a:ext cx="2867190" cy="132802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197 แห่ง</a:t>
            </a:r>
          </a:p>
          <a:p>
            <a:pPr algn="ctr"/>
            <a:r>
              <a:rPr lang="th-TH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100</a:t>
            </a:r>
            <a:endParaRPr lang="th-TH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4" name="Picture 6" descr="On-Site.com Rental Report - OnSite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5"/>
          <a:stretch/>
        </p:blipFill>
        <p:spPr bwMode="auto">
          <a:xfrm>
            <a:off x="6122253" y="3684084"/>
            <a:ext cx="2341236" cy="19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8903DE5B-4E8B-438A-8F0B-698F1A9459D4}"/>
              </a:ext>
            </a:extLst>
          </p:cNvPr>
          <p:cNvSpPr txBox="1"/>
          <p:nvPr/>
        </p:nvSpPr>
        <p:spPr>
          <a:xfrm>
            <a:off x="1552670" y="-44131"/>
            <a:ext cx="1018816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</a:t>
            </a:r>
            <a:r>
              <a:rPr lang="th-TH" sz="6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52" name="รูปภาพ 51" descr="C:\Users\User\Desktop\logo-chainatล่าสุด11.gif">
            <a:extLst>
              <a:ext uri="{FF2B5EF4-FFF2-40B4-BE49-F238E27FC236}">
                <a16:creationId xmlns:a16="http://schemas.microsoft.com/office/drawing/2014/main" id="{AF729004-1402-470D-BF4A-5BED27E8D25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880" y="204399"/>
            <a:ext cx="1194956" cy="1165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0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D50FF60-35FB-4102-8B68-90049F9FDB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12654" r="31456" b="20155"/>
          <a:stretch/>
        </p:blipFill>
        <p:spPr>
          <a:xfrm>
            <a:off x="3892351" y="1021834"/>
            <a:ext cx="4109680" cy="480610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9A0B451-BFB5-4B5A-96CE-F4A6ECE485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21" y="4945370"/>
            <a:ext cx="5487298" cy="189559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A0A23ABE-553D-4C75-BB50-83FD10E423ED}"/>
              </a:ext>
            </a:extLst>
          </p:cNvPr>
          <p:cNvSpPr/>
          <p:nvPr/>
        </p:nvSpPr>
        <p:spPr>
          <a:xfrm>
            <a:off x="3452338" y="5289079"/>
            <a:ext cx="5102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ดร.ลออ  วิลัย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ประธานอนุกรรมการเกี่ยวกับพัฒนาการศึกษา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23349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7"/>
          <a:stretch/>
        </p:blipFill>
        <p:spPr bwMode="auto">
          <a:xfrm>
            <a:off x="0" y="1"/>
            <a:ext cx="12192000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178857" y="204457"/>
            <a:ext cx="101881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7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r"/>
            <a:endParaRPr lang="th-TH" sz="4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023" y="187774"/>
            <a:ext cx="1463622" cy="131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โลโก้ สพฐ - อีสานร้อยแป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6" y="2307275"/>
            <a:ext cx="1038299" cy="97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opec.go.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8" y="5004279"/>
            <a:ext cx="795810" cy="7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ประกาศสำนักงานคณะกรรมการการอาชีวศึกษา เรื่อง  รายชื่อผู้แทนองค์กรเอกชนที่ได้รับการเสนอชื่อเข้ารับการสรรหาการเลือกกรรมการในคณะกรรมการการ อาชีวศึกษา เพิ่มเติม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1" y="3284769"/>
            <a:ext cx="799567" cy="7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สำนักงาน กศน.ชลบุรี รับสมัครนักวิชาการ และครู กศน.ตำบล 11 อัตรา - หางาน  สมัครงาน ตำแหน่งงานว่าง งานรัฐวิสาหกิ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1" y="4121588"/>
            <a:ext cx="1080284" cy="84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453289" y="5800089"/>
            <a:ext cx="949869" cy="993730"/>
            <a:chOff x="1683403" y="5437717"/>
            <a:chExt cx="1116817" cy="1212314"/>
          </a:xfrm>
        </p:grpSpPr>
        <p:pic>
          <p:nvPicPr>
            <p:cNvPr id="10" name="Picture 8" descr="สำนักบริหารงานการศึกษาพิเศษ ประกาศผลสอบครูผู้ช่วย 256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2" t="23508" r="2970" b="58765"/>
            <a:stretch/>
          </p:blipFill>
          <p:spPr bwMode="auto">
            <a:xfrm>
              <a:off x="1686577" y="6459037"/>
              <a:ext cx="1113643" cy="19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โลโก้ สพฐ - อีสานร้อยแปด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403" y="5437717"/>
              <a:ext cx="1116817" cy="111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ตัวเชื่อมต่อตรง 13"/>
          <p:cNvCxnSpPr/>
          <p:nvPr/>
        </p:nvCxnSpPr>
        <p:spPr>
          <a:xfrm flipV="1">
            <a:off x="1270640" y="2813156"/>
            <a:ext cx="1263475" cy="1205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>
            <a:cxnSpLocks/>
          </p:cNvCxnSpPr>
          <p:nvPr/>
        </p:nvCxnSpPr>
        <p:spPr>
          <a:xfrm>
            <a:off x="1328008" y="3686031"/>
            <a:ext cx="3492126" cy="1094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>
            <a:cxnSpLocks/>
          </p:cNvCxnSpPr>
          <p:nvPr/>
        </p:nvCxnSpPr>
        <p:spPr>
          <a:xfrm flipV="1">
            <a:off x="1328007" y="4577060"/>
            <a:ext cx="3492127" cy="3332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>
            <a:cxnSpLocks/>
          </p:cNvCxnSpPr>
          <p:nvPr/>
        </p:nvCxnSpPr>
        <p:spPr>
          <a:xfrm flipV="1">
            <a:off x="1328006" y="5497157"/>
            <a:ext cx="3938485" cy="3758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>
            <a:cxnSpLocks/>
          </p:cNvCxnSpPr>
          <p:nvPr/>
        </p:nvCxnSpPr>
        <p:spPr>
          <a:xfrm>
            <a:off x="1328006" y="6473695"/>
            <a:ext cx="417958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7030A31C-5BB8-42BA-BE86-56D8656E05D9}"/>
              </a:ext>
            </a:extLst>
          </p:cNvPr>
          <p:cNvSpPr/>
          <p:nvPr/>
        </p:nvSpPr>
        <p:spPr>
          <a:xfrm>
            <a:off x="291114" y="1751620"/>
            <a:ext cx="2359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จำนวน 197 แห่ง</a:t>
            </a:r>
            <a:endParaRPr lang="th-TH" sz="3600" dirty="0"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1051D050-3FC0-43D8-A81F-A8ADF8460258}"/>
              </a:ext>
            </a:extLst>
          </p:cNvPr>
          <p:cNvSpPr txBox="1"/>
          <p:nvPr/>
        </p:nvSpPr>
        <p:spPr>
          <a:xfrm>
            <a:off x="5656753" y="1909173"/>
            <a:ext cx="66241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มีการดำเนินการตามมาตรการ</a:t>
            </a:r>
            <a:r>
              <a:rPr lang="en-US" sz="32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</a:p>
          <a:p>
            <a:r>
              <a:rPr lang="en-US" sz="32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Sandbox : Safety Zone in School </a:t>
            </a:r>
            <a:r>
              <a:rPr lang="th-TH" sz="32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ของสถานศึกษา</a:t>
            </a:r>
            <a:endParaRPr lang="th-TH" sz="32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C7560E1B-352A-4F01-B2CD-65277184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53" y="1706499"/>
            <a:ext cx="2741111" cy="15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ลูกศร: ซ้าย 47">
            <a:extLst>
              <a:ext uri="{FF2B5EF4-FFF2-40B4-BE49-F238E27FC236}">
                <a16:creationId xmlns:a16="http://schemas.microsoft.com/office/drawing/2014/main" id="{28C8F347-494D-4B33-84C9-9BA5080FA9D6}"/>
              </a:ext>
            </a:extLst>
          </p:cNvPr>
          <p:cNvSpPr/>
          <p:nvPr/>
        </p:nvSpPr>
        <p:spPr>
          <a:xfrm>
            <a:off x="5188826" y="1974443"/>
            <a:ext cx="467927" cy="48701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1B49D19D-70E6-4E95-87A6-5773A61ADB60}"/>
              </a:ext>
            </a:extLst>
          </p:cNvPr>
          <p:cNvSpPr txBox="1"/>
          <p:nvPr/>
        </p:nvSpPr>
        <p:spPr>
          <a:xfrm>
            <a:off x="5880930" y="3231242"/>
            <a:ext cx="6244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การปฏิบัติตาม </a:t>
            </a:r>
            <a:r>
              <a:rPr lang="th-TH" sz="2800" b="1" spc="-6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6 มาตรการหลัก (</a:t>
            </a:r>
            <a:r>
              <a:rPr lang="en-US" sz="2800" b="1" spc="-6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DMHT-RC)</a:t>
            </a:r>
            <a:endParaRPr lang="th-TH" dirty="0"/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CE3C8088-DC76-4BF4-B688-16173B31291A}"/>
              </a:ext>
            </a:extLst>
          </p:cNvPr>
          <p:cNvSpPr txBox="1"/>
          <p:nvPr/>
        </p:nvSpPr>
        <p:spPr>
          <a:xfrm>
            <a:off x="5923765" y="4027252"/>
            <a:ext cx="6874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การปฏิบัติตาม </a:t>
            </a:r>
            <a:r>
              <a:rPr lang="en-US" sz="2800" b="1" spc="-6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6 </a:t>
            </a:r>
            <a:r>
              <a:rPr lang="th-TH" sz="2800" b="1" spc="-6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มาตรการเสริม (</a:t>
            </a:r>
            <a:r>
              <a:rPr lang="en-US" sz="2800" b="1" spc="-6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SSET-CO)</a:t>
            </a:r>
            <a:r>
              <a:rPr lang="th-TH" sz="2800" b="1" spc="-6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endParaRPr lang="th-TH" dirty="0"/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78B92553-3813-4342-AC42-DEA90AFA5434}"/>
              </a:ext>
            </a:extLst>
          </p:cNvPr>
          <p:cNvSpPr txBox="1"/>
          <p:nvPr/>
        </p:nvSpPr>
        <p:spPr>
          <a:xfrm>
            <a:off x="5923765" y="4822024"/>
            <a:ext cx="7188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การปฏิบัติตาม </a:t>
            </a:r>
            <a:r>
              <a:rPr lang="th-TH" sz="2800" b="1" spc="-6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7 มาตรการเข้มสำหรับสถานศึกษา </a:t>
            </a:r>
            <a:endParaRPr lang="th-TH" dirty="0"/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E4A41D7C-FA45-4A6F-B901-FBD39EB6F191}"/>
              </a:ext>
            </a:extLst>
          </p:cNvPr>
          <p:cNvSpPr txBox="1"/>
          <p:nvPr/>
        </p:nvSpPr>
        <p:spPr>
          <a:xfrm>
            <a:off x="5923765" y="5519588"/>
            <a:ext cx="46306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spc="-6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ปฏิบัติตามแผนเผชิญเหตุตามมาตรการป้องกัน</a:t>
            </a:r>
          </a:p>
          <a:p>
            <a:r>
              <a:rPr lang="th-TH" sz="2800" b="1" spc="-6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การแพร่ระบาดของโรคโควิด-19 ของสถานศึกษา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53" name="Picture 6" descr="ไม่มีคำอธิบายรูปภาพ">
            <a:extLst>
              <a:ext uri="{FF2B5EF4-FFF2-40B4-BE49-F238E27FC236}">
                <a16:creationId xmlns:a16="http://schemas.microsoft.com/office/drawing/2014/main" id="{6147CED9-E4FD-4F3A-80F7-AAA36928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18" y="3079816"/>
            <a:ext cx="653229" cy="9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อาจเป็นรูปภาพของ 1 คน">
            <a:extLst>
              <a:ext uri="{FF2B5EF4-FFF2-40B4-BE49-F238E27FC236}">
                <a16:creationId xmlns:a16="http://schemas.microsoft.com/office/drawing/2014/main" id="{D0A517DA-F189-411A-BE2B-ECC0B774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967" y="3593022"/>
            <a:ext cx="682985" cy="9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เพิ่มแนวทางต่อยอดมาตรการ 6-6-7 สร้างความมั่นใจเรียน on-site">
            <a:extLst>
              <a:ext uri="{FF2B5EF4-FFF2-40B4-BE49-F238E27FC236}">
                <a16:creationId xmlns:a16="http://schemas.microsoft.com/office/drawing/2014/main" id="{D4AC577F-6A36-45ED-AEE2-8CDB45FF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140" y="4682797"/>
            <a:ext cx="672102" cy="8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คู่มือการเฝ้าระวังติดตามและแผนเผชิญเหตุรองรับการแพร่ระบาดโรคโควิด 19  ในสถานศึกษา - อนามัยมีเดีย">
            <a:extLst>
              <a:ext uri="{FF2B5EF4-FFF2-40B4-BE49-F238E27FC236}">
                <a16:creationId xmlns:a16="http://schemas.microsoft.com/office/drawing/2014/main" id="{C2F5D31C-BE0E-4B35-BF2B-B1E1093F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65" y="5828013"/>
            <a:ext cx="672102" cy="9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ปุ่ม วงกลม รูปร่าง - กราฟิกแบบเวกเตอร์ฟรีบน Pixabay">
            <a:extLst>
              <a:ext uri="{FF2B5EF4-FFF2-40B4-BE49-F238E27FC236}">
                <a16:creationId xmlns:a16="http://schemas.microsoft.com/office/drawing/2014/main" id="{99B1BB96-9290-4D54-BF2B-E2F59826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064">
            <a:off x="5545250" y="3300745"/>
            <a:ext cx="403179" cy="4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ปุ่ม วงกลม รูปร่าง - กราฟิกแบบเวกเตอร์ฟรีบน Pixabay">
            <a:extLst>
              <a:ext uri="{FF2B5EF4-FFF2-40B4-BE49-F238E27FC236}">
                <a16:creationId xmlns:a16="http://schemas.microsoft.com/office/drawing/2014/main" id="{3BC92820-5663-4AF1-B9B1-5D7059D7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064">
            <a:off x="5582991" y="4148328"/>
            <a:ext cx="403179" cy="4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ปุ่ม วงกลม รูปร่าง - กราฟิกแบบเวกเตอร์ฟรีบน Pixabay">
            <a:extLst>
              <a:ext uri="{FF2B5EF4-FFF2-40B4-BE49-F238E27FC236}">
                <a16:creationId xmlns:a16="http://schemas.microsoft.com/office/drawing/2014/main" id="{17E223D7-4B40-4B94-A1C3-14EC3F9E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064">
            <a:off x="5600040" y="4873482"/>
            <a:ext cx="403179" cy="4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ปุ่ม วงกลม รูปร่าง - กราฟิกแบบเวกเตอร์ฟรีบน Pixabay">
            <a:extLst>
              <a:ext uri="{FF2B5EF4-FFF2-40B4-BE49-F238E27FC236}">
                <a16:creationId xmlns:a16="http://schemas.microsoft.com/office/drawing/2014/main" id="{E9D3552F-7014-41B3-B223-9003794F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064">
            <a:off x="5600235" y="5606457"/>
            <a:ext cx="403179" cy="4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99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8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41142" y="534816"/>
            <a:ext cx="110738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5" y="168849"/>
            <a:ext cx="2146818" cy="199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2906382"/>
            <a:ext cx="10962409" cy="187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h-TH" sz="5400" b="1" dirty="0"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การดำเนินการตามนโยบายเร่งด่วน</a:t>
            </a:r>
          </a:p>
          <a:p>
            <a:pPr algn="r">
              <a:lnSpc>
                <a:spcPct val="107000"/>
              </a:lnSpc>
            </a:pPr>
            <a:r>
              <a:rPr lang="th-TH" sz="5400" b="1" dirty="0"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ของรัฐมนตรีว่าการกระทรวงศึกษาธิการ</a:t>
            </a:r>
            <a:endParaRPr lang="en-US" sz="3600" dirty="0">
              <a:effectLst>
                <a:glow rad="101600">
                  <a:schemeClr val="accent1">
                    <a:lumMod val="40000"/>
                    <a:lumOff val="60000"/>
                    <a:alpha val="60000"/>
                  </a:schemeClr>
                </a:glow>
              </a:effectLst>
              <a:latin typeface="TH SarabunPSK" panose="020B0500040200020003" pitchFamily="34" charset="-34"/>
              <a:ea typeface="DengXian"/>
              <a:cs typeface="TH SarabunPSK" panose="020B0500040200020003" pitchFamily="34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2691245" y="5538354"/>
            <a:ext cx="8561926" cy="2819"/>
          </a:xfrm>
          <a:prstGeom prst="line">
            <a:avLst/>
          </a:prstGeom>
          <a:ln w="76200"/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"/>
          <a:stretch/>
        </p:blipFill>
        <p:spPr>
          <a:xfrm flipH="1">
            <a:off x="-863248" y="1961198"/>
            <a:ext cx="6048433" cy="3761740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-1" y="5957878"/>
            <a:ext cx="5883443" cy="470619"/>
          </a:xfrm>
          <a:prstGeom prst="rect">
            <a:avLst/>
          </a:prstGeom>
          <a:solidFill>
            <a:srgbClr val="A1C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-1" y="6235210"/>
            <a:ext cx="6930189" cy="550524"/>
          </a:xfrm>
          <a:prstGeom prst="rect">
            <a:avLst/>
          </a:prstGeom>
          <a:solidFill>
            <a:srgbClr val="63B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" y="6512794"/>
            <a:ext cx="7904748" cy="345206"/>
          </a:xfrm>
          <a:prstGeom prst="rect">
            <a:avLst/>
          </a:prstGeom>
          <a:solidFill>
            <a:srgbClr val="43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 descr="โครงสร้างหน่วยงาน โรงพยาบาลส่งเสริมสุขภาพตำบลบางกะไห">
            <a:extLst>
              <a:ext uri="{FF2B5EF4-FFF2-40B4-BE49-F238E27FC236}">
                <a16:creationId xmlns:a16="http://schemas.microsoft.com/office/drawing/2014/main" id="{8A421D7A-B76D-462F-A0AA-A0A5058A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4" y="5318828"/>
            <a:ext cx="3600400" cy="13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20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6D5DBD-EF21-45B8-AB29-3EBA98898634}"/>
              </a:ext>
            </a:extLst>
          </p:cNvPr>
          <p:cNvSpPr txBox="1"/>
          <p:nvPr/>
        </p:nvSpPr>
        <p:spPr>
          <a:xfrm>
            <a:off x="0" y="1256961"/>
            <a:ext cx="9605066" cy="1200329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อัตราการออกกลางคัน/หลุดจากระบบของนักเรียนระดับการศึกษาขั้นพื้นฐาน</a:t>
            </a:r>
          </a:p>
          <a:p>
            <a:pPr algn="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ในพื้นที่จังหวัดชัยนาท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45099" t="31402" r="22434" b="19299"/>
          <a:stretch/>
        </p:blipFill>
        <p:spPr>
          <a:xfrm>
            <a:off x="138221" y="3148333"/>
            <a:ext cx="3839464" cy="3279299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8F3A4662-D351-40A2-9CB5-043B64481329}"/>
              </a:ext>
            </a:extLst>
          </p:cNvPr>
          <p:cNvSpPr txBox="1"/>
          <p:nvPr/>
        </p:nvSpPr>
        <p:spPr>
          <a:xfrm>
            <a:off x="6407680" y="2735656"/>
            <a:ext cx="564609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จังหวัดชัยนาท จำนวน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166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</a:p>
          <a:p>
            <a:pPr algn="ctr"/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(จากฐานข้อมูลจากระบบ) 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Tx/>
              <a:buChar char="-"/>
            </a:pPr>
            <a:r>
              <a:rPr lang="th-TH" sz="32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สพป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.ชัยนาท           จำนวน 82 คน</a:t>
            </a:r>
          </a:p>
          <a:p>
            <a:pPr marL="457200" indent="-457200">
              <a:buFontTx/>
              <a:buChar char="-"/>
            </a:pPr>
            <a:r>
              <a:rPr lang="th-TH" sz="3200" b="1" dirty="0" err="1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ม.อท ชน            จำนวน 34 คน</a:t>
            </a:r>
          </a:p>
          <a:p>
            <a:pPr marL="457200" indent="-457200">
              <a:buFontTx/>
              <a:buChar char="-"/>
            </a:pPr>
            <a:r>
              <a:rPr lang="th-TH" sz="32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สช</a:t>
            </a:r>
            <a:r>
              <a:rPr lang="th-TH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                      จำนวน  9 คน</a:t>
            </a:r>
          </a:p>
          <a:p>
            <a:pPr marL="457200" indent="-457200">
              <a:buFontTx/>
              <a:buChar char="-"/>
            </a:pPr>
            <a:r>
              <a:rPr lang="th-TH" sz="3200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อศ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จ.ชัยนาท            จำนวน 20 คน</a:t>
            </a:r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กศน.ชัยนาท            จำนวน 21 คน</a:t>
            </a:r>
            <a:endParaRPr lang="th-TH" sz="32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202" name="Picture 10" descr="ชุดแต่งกายนักเรียน - thap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43" y="3524763"/>
            <a:ext cx="2526437" cy="25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1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กล่องข้อความ 15"/>
          <p:cNvSpPr txBox="1"/>
          <p:nvPr/>
        </p:nvSpPr>
        <p:spPr>
          <a:xfrm>
            <a:off x="-967793" y="-6611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7" name="รูปภาพ 16" descr="C:\Users\User\Desktop\logo-chainatล่าสุด1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4"/>
            <a:ext cx="1097000" cy="1123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สี่เหลี่ยมผืนผ้า 10"/>
          <p:cNvSpPr/>
          <p:nvPr/>
        </p:nvSpPr>
        <p:spPr>
          <a:xfrm>
            <a:off x="449902" y="2505670"/>
            <a:ext cx="56460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DengXian"/>
                <a:cs typeface="TH SarabunPSK" panose="020B0500040200020003" pitchFamily="34" charset="-34"/>
              </a:rPr>
              <a:t>โครงการพาน้องกลับมาเรียน </a:t>
            </a:r>
            <a:endParaRPr lang="th-TH" sz="54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07281C2-017A-48B6-B21C-8EBE609A1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/>
          <a:stretch/>
        </p:blipFill>
        <p:spPr>
          <a:xfrm>
            <a:off x="9551897" y="-54430"/>
            <a:ext cx="3469333" cy="2669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023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6D5DBD-EF21-45B8-AB29-3EBA98898634}"/>
              </a:ext>
            </a:extLst>
          </p:cNvPr>
          <p:cNvSpPr txBox="1"/>
          <p:nvPr/>
        </p:nvSpPr>
        <p:spPr>
          <a:xfrm>
            <a:off x="74377" y="1687752"/>
            <a:ext cx="9711880" cy="1200329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อัตราการออกกลางคัน/หลุดจากระบบของนักเรียนระดับการศึกษาขั้นพื้นฐาน</a:t>
            </a:r>
          </a:p>
          <a:p>
            <a:pPr algn="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ในพื้นที่จังหวัดชัยนาท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45099" t="31402" r="22434" b="19299"/>
          <a:stretch/>
        </p:blipFill>
        <p:spPr>
          <a:xfrm>
            <a:off x="296118" y="2940404"/>
            <a:ext cx="3839464" cy="3279299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8F3A4662-D351-40A2-9CB5-043B64481329}"/>
              </a:ext>
            </a:extLst>
          </p:cNvPr>
          <p:cNvSpPr txBox="1"/>
          <p:nvPr/>
        </p:nvSpPr>
        <p:spPr>
          <a:xfrm>
            <a:off x="7210926" y="2925543"/>
            <a:ext cx="4981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166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</a:p>
          <a:p>
            <a:pPr algn="ctr"/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(จากฐานข้อมูลจากระบบ) 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ทุกสังกัด</a:t>
            </a:r>
          </a:p>
        </p:txBody>
      </p:sp>
      <p:pic>
        <p:nvPicPr>
          <p:cNvPr id="8202" name="Picture 10" descr="ชุดแต่งกายนักเรียน - thap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55" y="3429000"/>
            <a:ext cx="2526437" cy="25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กล่องข้อความ 15"/>
          <p:cNvSpPr txBox="1"/>
          <p:nvPr/>
        </p:nvSpPr>
        <p:spPr>
          <a:xfrm>
            <a:off x="-1368654" y="197407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7" name="รูปภาพ 16" descr="C:\Users\User\Desktop\logo-chainatล่าสุด1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สี่เหลี่ยมผืนผ้า 10"/>
          <p:cNvSpPr/>
          <p:nvPr/>
        </p:nvSpPr>
        <p:spPr>
          <a:xfrm>
            <a:off x="3612198" y="2977464"/>
            <a:ext cx="46394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ea typeface="DengXian"/>
                <a:cs typeface="TH SarabunPSK" panose="020B0500040200020003" pitchFamily="34" charset="-34"/>
              </a:rPr>
              <a:t>โครงการพาน้องกลับมาเรียน </a:t>
            </a:r>
            <a:endParaRPr lang="th-TH" sz="4400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3B420D7-959B-4B86-8309-1C1BE22EBF15}"/>
              </a:ext>
            </a:extLst>
          </p:cNvPr>
          <p:cNvSpPr txBox="1"/>
          <p:nvPr/>
        </p:nvSpPr>
        <p:spPr>
          <a:xfrm>
            <a:off x="6992345" y="5170248"/>
            <a:ext cx="4744893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95000"/>
              </a:lnSpc>
              <a:buFont typeface="TH SarabunIT๙" panose="020B0500040200020003" pitchFamily="34" charset="-34"/>
              <a:buChar char="-"/>
            </a:pPr>
            <a:r>
              <a:rPr lang="th-TH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ติดตามพบตัว        145  คน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95000"/>
              </a:lnSpc>
              <a:spcAft>
                <a:spcPts val="800"/>
              </a:spcAft>
              <a:buFont typeface="TH SarabunIT๙" panose="020B0500040200020003" pitchFamily="34" charset="-34"/>
              <a:buChar char="-"/>
            </a:pPr>
            <a:r>
              <a:rPr lang="th-TH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ติดตามแล้วไม่พบตัว  21  คน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AA6BE533-41E3-43F7-A202-992A31F398BD}"/>
              </a:ext>
            </a:extLst>
          </p:cNvPr>
          <p:cNvSpPr txBox="1"/>
          <p:nvPr/>
        </p:nvSpPr>
        <p:spPr>
          <a:xfrm>
            <a:off x="1425397" y="6178452"/>
            <a:ext cx="10025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th-TH" sz="36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“นำกลับ” ในระบบการศึกษา จำนวน </a:t>
            </a:r>
            <a:r>
              <a:rPr lang="en-US" sz="36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106  </a:t>
            </a:r>
            <a:r>
              <a:rPr lang="th-TH" sz="36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 คิดเป็นร้อยละ 63.86</a:t>
            </a:r>
          </a:p>
          <a:p>
            <a:pPr marL="457200"/>
            <a:r>
              <a:rPr lang="th-TH" sz="3600" b="1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  </a:t>
            </a:r>
            <a:endParaRPr lang="th-TH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B42183F-AA33-444F-A64D-D49313E1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/>
          <a:stretch/>
        </p:blipFill>
        <p:spPr>
          <a:xfrm>
            <a:off x="9727376" y="390506"/>
            <a:ext cx="3225876" cy="248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152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453714" y="0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373446" cy="135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/>
          <a:srcRect l="45099" t="31402" r="22434" b="19299"/>
          <a:stretch/>
        </p:blipFill>
        <p:spPr>
          <a:xfrm>
            <a:off x="253335" y="3416037"/>
            <a:ext cx="3235037" cy="2763056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6987" y="1699063"/>
            <a:ext cx="218040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endParaRPr lang="th-TH" sz="6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Picture 2" descr="กศน.ปักหมุด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7845" r="6491" b="52679"/>
          <a:stretch/>
        </p:blipFill>
        <p:spPr bwMode="auto">
          <a:xfrm>
            <a:off x="2584828" y="1549253"/>
            <a:ext cx="4823515" cy="134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9D3911A-7522-4302-B656-50ED169CCA47}"/>
              </a:ext>
            </a:extLst>
          </p:cNvPr>
          <p:cNvSpPr txBox="1"/>
          <p:nvPr/>
        </p:nvSpPr>
        <p:spPr>
          <a:xfrm>
            <a:off x="3080579" y="2838417"/>
            <a:ext cx="80175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th-TH" sz="3600" b="1" u="sng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ความก้าวหน้าข้อมูลผลการปฏิบัติการติดตามกลุ่มเป้าหมาย </a:t>
            </a:r>
          </a:p>
          <a:p>
            <a:pPr marL="457200"/>
            <a:r>
              <a:rPr lang="th-TH" sz="3600" b="1" u="sng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(จำนวนคนพิการ ผู้ด้อยโอกาส)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indent="457200"/>
            <a:r>
              <a:rPr lang="th-TH" sz="2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กลุ่มเป้าหมาย จำนวน 470 คน 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indent="457200"/>
            <a:r>
              <a:rPr lang="th-TH" sz="2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- กลุ่มเป้าหมายที่ติดตามพบตัว จำนวน 371 คน 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indent="457200"/>
            <a:r>
              <a:rPr lang="th-TH" sz="2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- กลุ่มเป้าหมายที่ติดตามแล้วไม่พบตัว จำนวน 87คน 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indent="457200"/>
            <a:r>
              <a:rPr lang="th-TH" sz="2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- กลุ่มเป้าหมายที่เสียชีวิต 12 คน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indent="457200"/>
            <a:r>
              <a:rPr lang="th-TH" sz="2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- กลุ่มเป้าหมายที่จบการศึกษา/กำลังศึกษาอยู่สถานศึกษาอื่น 182 คน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94F0A202-9396-41FD-998D-90410F3DC5B9}"/>
              </a:ext>
            </a:extLst>
          </p:cNvPr>
          <p:cNvSpPr/>
          <p:nvPr/>
        </p:nvSpPr>
        <p:spPr>
          <a:xfrm>
            <a:off x="1969569" y="5889901"/>
            <a:ext cx="9357647" cy="89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3600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เข้าสู่ระบบการศึกษา ระดับการศึกษาขั้นพื้นฐาน</a:t>
            </a:r>
            <a:r>
              <a:rPr lang="th-TH" sz="3600" dirty="0">
                <a:solidFill>
                  <a:srgbClr val="C00000"/>
                </a:solidFill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  </a:t>
            </a:r>
            <a:r>
              <a:rPr lang="th-TH" sz="4800" b="1" dirty="0">
                <a:solidFill>
                  <a:srgbClr val="C00000"/>
                </a:solidFill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จำนวน 139 คน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DengXian"/>
              <a:cs typeface="Cordia New" panose="020B0304020202020204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A0AF630-0633-4E94-BB55-FE4D7E5B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"/>
          <a:stretch/>
        </p:blipFill>
        <p:spPr>
          <a:xfrm>
            <a:off x="8688462" y="67453"/>
            <a:ext cx="4346262" cy="27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9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3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784997" y="171379"/>
            <a:ext cx="81744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" y="168849"/>
            <a:ext cx="1435395" cy="1488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1254642" y="1729335"/>
            <a:ext cx="103867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ea typeface="DengXian"/>
                <a:cs typeface="TH SarabunPSK" panose="020B0500040200020003" pitchFamily="34" charset="-34"/>
              </a:rPr>
              <a:t>โครงการโรงเรียนคุณภาพและการสร้างเครือข่ายทรัพยากรร่วมกัน </a:t>
            </a:r>
            <a:endParaRPr lang="th-TH" sz="4400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/>
          <a:srcRect l="45099" t="31402" r="22434" b="19299"/>
          <a:stretch/>
        </p:blipFill>
        <p:spPr>
          <a:xfrm>
            <a:off x="615405" y="2777946"/>
            <a:ext cx="4075576" cy="3480963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-1485481" y="6026609"/>
            <a:ext cx="784664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เป็นโรงเรียนนำร่องในปี 2565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1" name="Picture 2" descr="โรงเรียนวัดศรีมงคล(สถิตมงคลราษฎร์อุปถัมภ์) สพป.ชัยนาท : รายละเอียดสถานที่ :  Longdo M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4998" r="5124" b="19480"/>
          <a:stretch/>
        </p:blipFill>
        <p:spPr bwMode="auto">
          <a:xfrm>
            <a:off x="5002959" y="2670544"/>
            <a:ext cx="3923234" cy="23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9B426F85-ADAD-43C9-8D55-F8E1437785F2}"/>
              </a:ext>
            </a:extLst>
          </p:cNvPr>
          <p:cNvGrpSpPr/>
          <p:nvPr/>
        </p:nvGrpSpPr>
        <p:grpSpPr>
          <a:xfrm>
            <a:off x="4872206" y="5012258"/>
            <a:ext cx="7035570" cy="1784801"/>
            <a:chOff x="305187" y="2920226"/>
            <a:chExt cx="1636305" cy="1136776"/>
          </a:xfrm>
        </p:grpSpPr>
        <p:sp>
          <p:nvSpPr>
            <p:cNvPr id="13" name="สี่เหลี่ยมผืนผ้า: มุมมน 160">
              <a:extLst>
                <a:ext uri="{FF2B5EF4-FFF2-40B4-BE49-F238E27FC236}">
                  <a16:creationId xmlns:a16="http://schemas.microsoft.com/office/drawing/2014/main" id="{A6D7F10A-6445-4C57-BCAD-985A939CC36C}"/>
                </a:ext>
              </a:extLst>
            </p:cNvPr>
            <p:cNvSpPr/>
            <p:nvPr/>
          </p:nvSpPr>
          <p:spPr>
            <a:xfrm>
              <a:off x="346628" y="3037400"/>
              <a:ext cx="1594864" cy="930592"/>
            </a:xfrm>
            <a:prstGeom prst="roundRect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14" name="สี่เหลี่ยมผืนผ้า: มุมมนด้านบน 161">
              <a:extLst>
                <a:ext uri="{FF2B5EF4-FFF2-40B4-BE49-F238E27FC236}">
                  <a16:creationId xmlns:a16="http://schemas.microsoft.com/office/drawing/2014/main" id="{DE4E4243-9875-4AA6-903E-31708D652C34}"/>
                </a:ext>
              </a:extLst>
            </p:cNvPr>
            <p:cNvSpPr/>
            <p:nvPr/>
          </p:nvSpPr>
          <p:spPr>
            <a:xfrm>
              <a:off x="346628" y="2920226"/>
              <a:ext cx="1594864" cy="340388"/>
            </a:xfrm>
            <a:prstGeom prst="round2Same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68F6D28A-66D4-4C79-9C45-AB51AE9F7409}"/>
                </a:ext>
              </a:extLst>
            </p:cNvPr>
            <p:cNvSpPr txBox="1"/>
            <p:nvPr/>
          </p:nvSpPr>
          <p:spPr>
            <a:xfrm>
              <a:off x="305187" y="2964575"/>
              <a:ext cx="1569532" cy="6861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โรงเรียนวัดศรีมงคล ฯ (สถิตมงคลราษฎร์อุปถัมภ์)</a:t>
              </a:r>
            </a:p>
          </p:txBody>
        </p:sp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D7A44B9D-63DB-43DB-A917-2F583DDA70ED}"/>
                </a:ext>
              </a:extLst>
            </p:cNvPr>
            <p:cNvGrpSpPr/>
            <p:nvPr/>
          </p:nvGrpSpPr>
          <p:grpSpPr>
            <a:xfrm>
              <a:off x="375728" y="3253283"/>
              <a:ext cx="1565764" cy="803719"/>
              <a:chOff x="273462" y="2433559"/>
              <a:chExt cx="1565764" cy="374075"/>
            </a:xfrm>
          </p:grpSpPr>
          <p:sp>
            <p:nvSpPr>
              <p:cNvPr id="17" name="กล่องข้อความ 16">
                <a:extLst>
                  <a:ext uri="{FF2B5EF4-FFF2-40B4-BE49-F238E27FC236}">
                    <a16:creationId xmlns:a16="http://schemas.microsoft.com/office/drawing/2014/main" id="{233943CE-44D5-4A5A-856E-DBA4D4705CBA}"/>
                  </a:ext>
                </a:extLst>
              </p:cNvPr>
              <p:cNvSpPr txBox="1"/>
              <p:nvPr/>
            </p:nvSpPr>
            <p:spPr>
              <a:xfrm>
                <a:off x="273462" y="2433559"/>
                <a:ext cx="1565764" cy="374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นักเรียน   1</a:t>
                </a:r>
                <a:r>
                  <a:rPr lang="en-US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54</a:t>
                </a:r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คน</a:t>
                </a:r>
              </a:p>
              <a:p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ครู/บุคลากร   </a:t>
                </a:r>
                <a:r>
                  <a:rPr lang="en-US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 คน</a:t>
                </a:r>
              </a:p>
              <a:p>
                <a:endParaRPr lang="th-TH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18" name="กล่องข้อความ 17">
                <a:extLst>
                  <a:ext uri="{FF2B5EF4-FFF2-40B4-BE49-F238E27FC236}">
                    <a16:creationId xmlns:a16="http://schemas.microsoft.com/office/drawing/2014/main" id="{EB017727-ACC2-409D-9ED9-79E5A0DBCB16}"/>
                  </a:ext>
                </a:extLst>
              </p:cNvPr>
              <p:cNvSpPr txBox="1"/>
              <p:nvPr/>
            </p:nvSpPr>
            <p:spPr>
              <a:xfrm>
                <a:off x="366386" y="2613927"/>
                <a:ext cx="1458290" cy="189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  <a:p>
                <a:pPr algn="r"/>
                <a:r>
                  <a:rPr lang="th-TH" sz="1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สังกัดสำนักงานเขตพื้นที่การศึกษาประถมศึกษาชัยนาท</a:t>
                </a:r>
              </a:p>
            </p:txBody>
          </p:sp>
        </p:grpSp>
      </p:grpSp>
      <p:sp>
        <p:nvSpPr>
          <p:cNvPr id="19" name="สี่เหลี่ยมผืนผ้า 18"/>
          <p:cNvSpPr/>
          <p:nvPr/>
        </p:nvSpPr>
        <p:spPr>
          <a:xfrm>
            <a:off x="9316918" y="4347255"/>
            <a:ext cx="297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นายสำราญ แพร่หลาย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ผู้อำนวยการโรงเรียน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17798" r="36927"/>
          <a:stretch/>
        </p:blipFill>
        <p:spPr>
          <a:xfrm>
            <a:off x="9895249" y="2203721"/>
            <a:ext cx="1618972" cy="2215485"/>
          </a:xfrm>
          <a:prstGeom prst="rect">
            <a:avLst/>
          </a:prstGeom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51DF2176-B9BC-466A-9E59-84B3B43AE779}"/>
              </a:ext>
            </a:extLst>
          </p:cNvPr>
          <p:cNvSpPr/>
          <p:nvPr/>
        </p:nvSpPr>
        <p:spPr>
          <a:xfrm>
            <a:off x="6268918" y="5489622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ได้รับการสนับสนุนงบประมาณ</a:t>
            </a:r>
          </a:p>
          <a:p>
            <a:pPr algn="ctr">
              <a:lnSpc>
                <a:spcPct val="107000"/>
              </a:lnSpc>
            </a:pPr>
            <a:r>
              <a:rPr lang="th-TH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จำนวน  350,000  บาท 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8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1080654" y="253750"/>
            <a:ext cx="11111345" cy="11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847871" y="33447"/>
            <a:ext cx="88933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  <a:p>
            <a:pPr algn="r"/>
            <a:endParaRPr lang="th-TH" sz="1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2" y="73621"/>
            <a:ext cx="1848741" cy="164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/>
          <a:srcRect l="45099" t="31402" r="22434" b="19299"/>
          <a:stretch/>
        </p:blipFill>
        <p:spPr>
          <a:xfrm>
            <a:off x="745603" y="2114728"/>
            <a:ext cx="4220489" cy="360473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-1366574" y="5558114"/>
            <a:ext cx="784664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เป็นโรงเรียนนำร่องในปี 2565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B426F85-ADAD-43C9-8D55-F8E1437785F2}"/>
              </a:ext>
            </a:extLst>
          </p:cNvPr>
          <p:cNvGrpSpPr/>
          <p:nvPr/>
        </p:nvGrpSpPr>
        <p:grpSpPr>
          <a:xfrm>
            <a:off x="4648935" y="4563810"/>
            <a:ext cx="7356935" cy="2277247"/>
            <a:chOff x="305187" y="2920226"/>
            <a:chExt cx="1636305" cy="1450425"/>
          </a:xfrm>
        </p:grpSpPr>
        <p:sp>
          <p:nvSpPr>
            <p:cNvPr id="11" name="สี่เหลี่ยมผืนผ้า: มุมมน 160">
              <a:extLst>
                <a:ext uri="{FF2B5EF4-FFF2-40B4-BE49-F238E27FC236}">
                  <a16:creationId xmlns:a16="http://schemas.microsoft.com/office/drawing/2014/main" id="{A6D7F10A-6445-4C57-BCAD-985A939CC36C}"/>
                </a:ext>
              </a:extLst>
            </p:cNvPr>
            <p:cNvSpPr/>
            <p:nvPr/>
          </p:nvSpPr>
          <p:spPr>
            <a:xfrm>
              <a:off x="346628" y="3037400"/>
              <a:ext cx="1594864" cy="1234003"/>
            </a:xfrm>
            <a:prstGeom prst="roundRect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12" name="สี่เหลี่ยมผืนผ้า: มุมมนด้านบน 161">
              <a:extLst>
                <a:ext uri="{FF2B5EF4-FFF2-40B4-BE49-F238E27FC236}">
                  <a16:creationId xmlns:a16="http://schemas.microsoft.com/office/drawing/2014/main" id="{DE4E4243-9875-4AA6-903E-31708D652C34}"/>
                </a:ext>
              </a:extLst>
            </p:cNvPr>
            <p:cNvSpPr/>
            <p:nvPr/>
          </p:nvSpPr>
          <p:spPr>
            <a:xfrm>
              <a:off x="346628" y="2920226"/>
              <a:ext cx="1594864" cy="340388"/>
            </a:xfrm>
            <a:prstGeom prst="round2Same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68F6D28A-66D4-4C79-9C45-AB51AE9F7409}"/>
                </a:ext>
              </a:extLst>
            </p:cNvPr>
            <p:cNvSpPr txBox="1"/>
            <p:nvPr/>
          </p:nvSpPr>
          <p:spPr>
            <a:xfrm>
              <a:off x="305187" y="2964575"/>
              <a:ext cx="1569532" cy="3724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โรงเรียนคุรุประชาสรรค์</a:t>
              </a:r>
            </a:p>
          </p:txBody>
        </p: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D7A44B9D-63DB-43DB-A917-2F583DDA70ED}"/>
                </a:ext>
              </a:extLst>
            </p:cNvPr>
            <p:cNvGrpSpPr/>
            <p:nvPr/>
          </p:nvGrpSpPr>
          <p:grpSpPr>
            <a:xfrm>
              <a:off x="375728" y="3253286"/>
              <a:ext cx="1565764" cy="1117365"/>
              <a:chOff x="273462" y="2433559"/>
              <a:chExt cx="1565764" cy="520055"/>
            </a:xfrm>
          </p:grpSpPr>
          <p:sp>
            <p:nvSpPr>
              <p:cNvPr id="15" name="กล่องข้อความ 14">
                <a:extLst>
                  <a:ext uri="{FF2B5EF4-FFF2-40B4-BE49-F238E27FC236}">
                    <a16:creationId xmlns:a16="http://schemas.microsoft.com/office/drawing/2014/main" id="{233943CE-44D5-4A5A-856E-DBA4D4705CBA}"/>
                  </a:ext>
                </a:extLst>
              </p:cNvPr>
              <p:cNvSpPr txBox="1"/>
              <p:nvPr/>
            </p:nvSpPr>
            <p:spPr>
              <a:xfrm>
                <a:off x="273462" y="2433559"/>
                <a:ext cx="1565764" cy="52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นักเรียน   </a:t>
                </a:r>
                <a:r>
                  <a:rPr lang="en-US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1,596 </a:t>
                </a:r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คน</a:t>
                </a:r>
              </a:p>
              <a:p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ครู/บุคลากร   </a:t>
                </a:r>
                <a:r>
                  <a:rPr lang="en-US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87 </a:t>
                </a:r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คน</a:t>
                </a:r>
              </a:p>
              <a:p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ห้องเรียน   </a:t>
                </a:r>
                <a:r>
                  <a:rPr lang="en-US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46 </a:t>
                </a:r>
                <a:r>
                  <a:rPr lang="th-TH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</a:t>
                </a:r>
              </a:p>
              <a:p>
                <a:endParaRPr lang="th-TH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16" name="กล่องข้อความ 15">
                <a:extLst>
                  <a:ext uri="{FF2B5EF4-FFF2-40B4-BE49-F238E27FC236}">
                    <a16:creationId xmlns:a16="http://schemas.microsoft.com/office/drawing/2014/main" id="{EB017727-ACC2-409D-9ED9-79E5A0DBCB16}"/>
                  </a:ext>
                </a:extLst>
              </p:cNvPr>
              <p:cNvSpPr txBox="1"/>
              <p:nvPr/>
            </p:nvSpPr>
            <p:spPr>
              <a:xfrm>
                <a:off x="346514" y="2763088"/>
                <a:ext cx="1458290" cy="15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  <a:p>
                <a:pPr algn="r"/>
                <a:r>
                  <a:rPr lang="th-TH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สังกัดสำนักงานเขตพื้นที่การศึกษามัธยมศึกษาอุทัยธานี ชัยนาท</a:t>
                </a:r>
              </a:p>
            </p:txBody>
          </p:sp>
        </p:grpSp>
      </p:grpSp>
      <p:sp>
        <p:nvSpPr>
          <p:cNvPr id="17" name="สี่เหลี่ยมผืนผ้า 16"/>
          <p:cNvSpPr/>
          <p:nvPr/>
        </p:nvSpPr>
        <p:spPr>
          <a:xfrm>
            <a:off x="9136444" y="3819591"/>
            <a:ext cx="297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นายเผด็จ สุ</a:t>
            </a:r>
            <a:r>
              <a:rPr lang="th-TH" sz="2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พันธา</a:t>
            </a:r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ผู้อำนวยการโรงเรียน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2" descr="ประกาศในโลกรู้ ks คุรุประชาสรรค์ | Dek-D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41668" r="19933" b="8082"/>
          <a:stretch/>
        </p:blipFill>
        <p:spPr bwMode="auto">
          <a:xfrm>
            <a:off x="5192271" y="2495828"/>
            <a:ext cx="4046442" cy="20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13133" r="14611" b="28847"/>
          <a:stretch/>
        </p:blipFill>
        <p:spPr>
          <a:xfrm>
            <a:off x="9653707" y="2026945"/>
            <a:ext cx="1881689" cy="1871941"/>
          </a:xfrm>
          <a:prstGeom prst="rect">
            <a:avLst/>
          </a:prstGeom>
        </p:spPr>
      </p:pic>
      <p:cxnSp>
        <p:nvCxnSpPr>
          <p:cNvPr id="9" name="ลูกศรเชื่อมต่อแบบตรง 8"/>
          <p:cNvCxnSpPr>
            <a:cxnSpLocks/>
          </p:cNvCxnSpPr>
          <p:nvPr/>
        </p:nvCxnSpPr>
        <p:spPr>
          <a:xfrm flipH="1">
            <a:off x="3806456" y="3846508"/>
            <a:ext cx="1488083" cy="8425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037CC79D-AE20-49F4-A1DD-5D31B2533737}"/>
              </a:ext>
            </a:extLst>
          </p:cNvPr>
          <p:cNvSpPr/>
          <p:nvPr/>
        </p:nvSpPr>
        <p:spPr>
          <a:xfrm>
            <a:off x="7665592" y="5312631"/>
            <a:ext cx="3664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ได้รับการจัดสรรงบประมาณ</a:t>
            </a:r>
          </a:p>
          <a:p>
            <a:pPr algn="ctr"/>
            <a:r>
              <a:rPr lang="th-TH" sz="3200" b="1" dirty="0">
                <a:solidFill>
                  <a:srgbClr val="FF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จำนวน 300,000 บาท</a:t>
            </a:r>
            <a:endParaRPr lang="th-TH" sz="3200" b="1" dirty="0">
              <a:solidFill>
                <a:srgbClr val="FF0000"/>
              </a:solidFill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DC89A12-23BC-4B1F-BBC9-EA8DEC7E7CE4}"/>
              </a:ext>
            </a:extLst>
          </p:cNvPr>
          <p:cNvSpPr/>
          <p:nvPr/>
        </p:nvSpPr>
        <p:spPr>
          <a:xfrm>
            <a:off x="1571378" y="1468242"/>
            <a:ext cx="7667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ea typeface="DengXian"/>
                <a:cs typeface="TH SarabunPSK" panose="020B0500040200020003" pitchFamily="34" charset="-34"/>
              </a:rPr>
              <a:t>โรงเรียนคุณภาพ </a:t>
            </a:r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210708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3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454254" y="125081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6D5DBD-EF21-45B8-AB29-3EBA98898634}"/>
              </a:ext>
            </a:extLst>
          </p:cNvPr>
          <p:cNvSpPr txBox="1"/>
          <p:nvPr/>
        </p:nvSpPr>
        <p:spPr>
          <a:xfrm>
            <a:off x="1696844" y="1384347"/>
            <a:ext cx="10334847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โครงการอาชีวะอยู่ประจำ เรียนฟรี มีอาชีพ ในพื้นที่จังหวัดชัยนาท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39684" y="2395758"/>
            <a:ext cx="776082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b="1" dirty="0"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สถานศึกษาที่เข้าโครงการ</a:t>
            </a:r>
            <a:r>
              <a:rPr lang="th-TH" sz="3600" b="1" dirty="0">
                <a:solidFill>
                  <a:srgbClr val="C00000"/>
                </a:solidFill>
                <a:latin typeface="Calibri" panose="020F0502020204030204" pitchFamily="34" charset="0"/>
                <a:ea typeface="DengXian"/>
                <a:cs typeface="TH SarabunPSK" panose="020B0500040200020003" pitchFamily="34" charset="-34"/>
              </a:rPr>
              <a:t>วิทยาลัยเกษตรและเทคโนโลยีชัยนาท</a:t>
            </a:r>
            <a:endParaRPr lang="th-TH" sz="36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วิทยาลัยเกษตรและเทคโนโลยีชัยนาท | Yomaps.net">
            <a:extLst>
              <a:ext uri="{FF2B5EF4-FFF2-40B4-BE49-F238E27FC236}">
                <a16:creationId xmlns:a16="http://schemas.microsoft.com/office/drawing/2014/main" id="{D8E7DD05-EA3C-4151-AA97-0412CB14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" y="3203375"/>
            <a:ext cx="2310071" cy="153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26704C8-06E9-4AA7-A872-A2C47413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" y="4817759"/>
            <a:ext cx="2348622" cy="13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21D8A8AD-C5D9-49C4-BDBC-31A4CE2FD4CA}"/>
              </a:ext>
            </a:extLst>
          </p:cNvPr>
          <p:cNvSpPr/>
          <p:nvPr/>
        </p:nvSpPr>
        <p:spPr>
          <a:xfrm>
            <a:off x="2577965" y="5245798"/>
            <a:ext cx="9453726" cy="185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ปรับปรุงที่พักและหอพักนักเรียนชาย-หญิง เพื่อรองรับนักเรียนนักศึกษาใหม่ จำนวน </a:t>
            </a:r>
            <a:r>
              <a:rPr lang="th-TH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 แห่ง </a:t>
            </a:r>
            <a:r>
              <a:rPr lang="th-TH" sz="4800" b="1" dirty="0"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 </a:t>
            </a:r>
            <a:endParaRPr lang="th-TH" sz="3600" b="1" dirty="0">
              <a:latin typeface="TH SarabunPSK" panose="020B0500040200020003" pitchFamily="34" charset="-34"/>
              <a:ea typeface="DengXian"/>
              <a:cs typeface="TH SarabunPSK" panose="020B0500040200020003" pitchFamily="34" charset="-34"/>
            </a:endParaRPr>
          </a:p>
          <a:p>
            <a:pPr>
              <a:lnSpc>
                <a:spcPct val="115000"/>
              </a:lnSpc>
            </a:pPr>
            <a:r>
              <a:rPr lang="th-TH" dirty="0">
                <a:latin typeface="TH SarabunPSK" panose="020B0500040200020003" pitchFamily="34" charset="-34"/>
                <a:ea typeface="DengXian"/>
                <a:cs typeface="TH SarabunPSK" panose="020B0500040200020003" pitchFamily="34" charset="-34"/>
              </a:rPr>
              <a:t>    </a:t>
            </a:r>
            <a:endParaRPr lang="en-US" sz="1800" dirty="0">
              <a:effectLst/>
              <a:latin typeface="TH SarabunPSK" panose="020B0500040200020003" pitchFamily="34" charset="-34"/>
              <a:ea typeface="DengXian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FB01FE7-1338-4F30-90FF-12B78A6841D2}"/>
              </a:ext>
            </a:extLst>
          </p:cNvPr>
          <p:cNvSpPr txBox="1"/>
          <p:nvPr/>
        </p:nvSpPr>
        <p:spPr>
          <a:xfrm>
            <a:off x="2863915" y="3231025"/>
            <a:ext cx="64397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กลุ่มเป้าหมาย</a:t>
            </a:r>
            <a:r>
              <a:rPr lang="th-TH" sz="36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นักศึกษา จำนวน 60 คน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</a:t>
            </a:r>
          </a:p>
          <a:p>
            <a:r>
              <a:rPr lang="th-TH" sz="4000" b="1" u="sng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มีนักศึกษาเข้าร่วมโครงการ </a:t>
            </a:r>
            <a:r>
              <a:rPr lang="th-TH" sz="40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25 คน </a:t>
            </a:r>
          </a:p>
        </p:txBody>
      </p:sp>
      <p:pic>
        <p:nvPicPr>
          <p:cNvPr id="1028" name="Picture 4" descr="รูปไอคอนเครื่องหมายถูกสีเขียว PNG , ไอคอนเครื่องหมายถูก, ไอคอนสี,  ไอคอนสีเขียวภาพ PNG และ เวกเตอร์ สำหรับการดาวน์โหลดฟรี | สัญญาณ,  อินเทอร์เน็ต, ไอคอน">
            <a:extLst>
              <a:ext uri="{FF2B5EF4-FFF2-40B4-BE49-F238E27FC236}">
                <a16:creationId xmlns:a16="http://schemas.microsoft.com/office/drawing/2014/main" id="{B932AE1F-1AD3-4172-80C4-AD5E2F306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8711" r="9497" b="10149"/>
          <a:stretch/>
        </p:blipFill>
        <p:spPr bwMode="auto">
          <a:xfrm>
            <a:off x="2405247" y="3934517"/>
            <a:ext cx="548007" cy="5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5D3F3BA8-B89E-4819-8FE6-18DD0BAD6312}"/>
              </a:ext>
            </a:extLst>
          </p:cNvPr>
          <p:cNvSpPr txBox="1"/>
          <p:nvPr/>
        </p:nvSpPr>
        <p:spPr>
          <a:xfrm>
            <a:off x="8759007" y="4496051"/>
            <a:ext cx="4701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นางวันทนา โพธิ์รัง</a:t>
            </a:r>
          </a:p>
          <a:p>
            <a:pPr algn="ctr"/>
            <a:r>
              <a:rPr lang="th-TH" sz="20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ผู้อำนวยการสถานศึกษา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291EB93-019C-45B9-97FE-B8D5E5C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958" y="2349542"/>
            <a:ext cx="1666085" cy="20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662C12B-4E49-4FDB-BBF8-DD05C427C8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099" t="31402" r="22434" b="19299"/>
          <a:stretch/>
        </p:blipFill>
        <p:spPr>
          <a:xfrm>
            <a:off x="7781806" y="2159477"/>
            <a:ext cx="2495152" cy="2131118"/>
          </a:xfrm>
          <a:prstGeom prst="rect">
            <a:avLst/>
          </a:prstGeom>
        </p:spPr>
      </p:pic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835FD131-784C-4B38-9E02-B9D0ECED3FBF}"/>
              </a:ext>
            </a:extLst>
          </p:cNvPr>
          <p:cNvCxnSpPr>
            <a:cxnSpLocks/>
          </p:cNvCxnSpPr>
          <p:nvPr/>
        </p:nvCxnSpPr>
        <p:spPr>
          <a:xfrm flipV="1">
            <a:off x="7527851" y="2609744"/>
            <a:ext cx="1775769" cy="2397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8913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0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20064" y="-245576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4" y="25627"/>
            <a:ext cx="1052622" cy="9837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6D5DBD-EF21-45B8-AB29-3EBA98898634}"/>
              </a:ext>
            </a:extLst>
          </p:cNvPr>
          <p:cNvSpPr txBox="1"/>
          <p:nvPr/>
        </p:nvSpPr>
        <p:spPr>
          <a:xfrm>
            <a:off x="12792" y="1085066"/>
            <a:ext cx="11354697" cy="9233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</a:t>
            </a:r>
            <a:r>
              <a:rPr lang="th-TH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แก้ไขปัญหาหนี้สินครูและบุคลากรทางการศึกษาของกระทรวงศึกษาธิการ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B2153A05-8799-46DE-BC46-46A6F56ED40E}"/>
              </a:ext>
            </a:extLst>
          </p:cNvPr>
          <p:cNvSpPr txBox="1"/>
          <p:nvPr/>
        </p:nvSpPr>
        <p:spPr>
          <a:xfrm>
            <a:off x="1215577" y="2084039"/>
            <a:ext cx="9404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ครูที่ลงทะเบียนผ่านระบบเข้าร่วมมาตรการแก้ไขปัญหาหนี้สินครูฯ</a:t>
            </a:r>
            <a:endParaRPr 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E23CC85-73A5-4377-8024-0BCDC2185944}"/>
              </a:ext>
            </a:extLst>
          </p:cNvPr>
          <p:cNvSpPr txBox="1"/>
          <p:nvPr/>
        </p:nvSpPr>
        <p:spPr>
          <a:xfrm>
            <a:off x="1237460" y="2904698"/>
            <a:ext cx="105642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ปรับลดอัตราดอกเบี้ยเงินฝากของสหกรณ์ออมทรัพย์ให้</a:t>
            </a:r>
            <a:r>
              <a:rPr lang="th-TH" sz="3600" b="1" dirty="0" err="1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ต่ำลง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ไม่เกิน </a:t>
            </a:r>
            <a:r>
              <a:rPr lang="en-US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% และอัตราดอกเบี้ยเงินกู้ให้สอดคล้องกับสินเชื่อที่มีอัตราความเสี่ยงต่ำ </a:t>
            </a:r>
            <a:r>
              <a:rPr lang="en-US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</a:t>
            </a:r>
            <a:r>
              <a:rPr lang="en-US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 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– </a:t>
            </a:r>
            <a:r>
              <a:rPr lang="en-US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</a:t>
            </a:r>
            <a:r>
              <a:rPr lang="en-US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</a:t>
            </a:r>
            <a:r>
              <a:rPr lang="th-TH" sz="36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% 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B1B2C527-0B1F-4CB5-A370-817881EADA2E}"/>
              </a:ext>
            </a:extLst>
          </p:cNvPr>
          <p:cNvSpPr txBox="1"/>
          <p:nvPr/>
        </p:nvSpPr>
        <p:spPr>
          <a:xfrm>
            <a:off x="1215575" y="4127631"/>
            <a:ext cx="10402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ปรับ ลดดอกเบี้ยเงินกู้ทุกประเภท ลงจากเดิม ร้อยละ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5.75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บาทต่อปี                             คงเหลือร้อยละ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5.25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บาทต่อปี ตั้งแต่วันที่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มีนาคม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 </a:t>
            </a:r>
            <a:endParaRPr lang="th-TH" sz="36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290" name="Picture 2" descr="ชอบ แรงจูงใจ คำ - ภาพฟรีบน Pixabay">
            <a:extLst>
              <a:ext uri="{FF2B5EF4-FFF2-40B4-BE49-F238E27FC236}">
                <a16:creationId xmlns:a16="http://schemas.microsoft.com/office/drawing/2014/main" id="{6B28AAD1-7DD7-4113-8E4F-A757C309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7" y="2110538"/>
            <a:ext cx="687923" cy="6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ชอบ แรงจูงใจ คำ - ภาพฟรีบน Pixabay">
            <a:extLst>
              <a:ext uri="{FF2B5EF4-FFF2-40B4-BE49-F238E27FC236}">
                <a16:creationId xmlns:a16="http://schemas.microsoft.com/office/drawing/2014/main" id="{66169900-DBE7-4C6E-8414-F2E1287AB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3" y="2957229"/>
            <a:ext cx="687923" cy="6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ชอบ แรงจูงใจ คำ - ภาพฟรีบน Pixabay">
            <a:extLst>
              <a:ext uri="{FF2B5EF4-FFF2-40B4-BE49-F238E27FC236}">
                <a16:creationId xmlns:a16="http://schemas.microsoft.com/office/drawing/2014/main" id="{092B8852-AD8A-4BAA-A5DB-8B5592FE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8" y="4193257"/>
            <a:ext cx="687923" cy="6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3411761-4867-4DCA-B101-509135CC5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t="-1579" r="9616" b="1579"/>
          <a:stretch/>
        </p:blipFill>
        <p:spPr>
          <a:xfrm>
            <a:off x="9953638" y="70375"/>
            <a:ext cx="2144548" cy="2497179"/>
          </a:xfrm>
          <a:prstGeom prst="rect">
            <a:avLst/>
          </a:prstGeom>
        </p:spPr>
      </p:pic>
      <p:pic>
        <p:nvPicPr>
          <p:cNvPr id="14" name="Picture 2" descr="ชอบ แรงจูงใจ คำ - ภาพฟรีบน Pixabay">
            <a:extLst>
              <a:ext uri="{FF2B5EF4-FFF2-40B4-BE49-F238E27FC236}">
                <a16:creationId xmlns:a16="http://schemas.microsoft.com/office/drawing/2014/main" id="{8BB0C2EA-DE77-4D15-B3FA-C47A811C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4" y="5270519"/>
            <a:ext cx="687923" cy="6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ชอบ แรงจูงใจ คำ - ภาพฟรีบน Pixabay">
            <a:extLst>
              <a:ext uri="{FF2B5EF4-FFF2-40B4-BE49-F238E27FC236}">
                <a16:creationId xmlns:a16="http://schemas.microsoft.com/office/drawing/2014/main" id="{9C333F0C-EADD-463F-96DD-2E17331C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6100838"/>
            <a:ext cx="687923" cy="6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FA8DA01-9EA3-459F-9DB5-AB4B6B12CF24}"/>
              </a:ext>
            </a:extLst>
          </p:cNvPr>
          <p:cNvSpPr txBox="1"/>
          <p:nvPr/>
        </p:nvSpPr>
        <p:spPr>
          <a:xfrm>
            <a:off x="1172775" y="6030683"/>
            <a:ext cx="6922546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900430" algn="l"/>
              </a:tabLst>
            </a:pPr>
            <a:r>
              <a:rPr lang="th-TH" sz="3600" b="1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มีการเสริมสร้างวินัยและการวางแผนทางการเงิน</a:t>
            </a:r>
            <a:endParaRPr lang="en-US" sz="2400" b="1" dirty="0">
              <a:solidFill>
                <a:srgbClr val="00B05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8C150E8-808E-4E04-845A-C637370248B3}"/>
              </a:ext>
            </a:extLst>
          </p:cNvPr>
          <p:cNvSpPr txBox="1"/>
          <p:nvPr/>
        </p:nvSpPr>
        <p:spPr>
          <a:xfrm>
            <a:off x="1172775" y="5270519"/>
            <a:ext cx="10594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กศน.แต่งตั้งคณะกรรมการแก้ไขปัญหาหนี้สินครูและบุคลากรทางการศึกษา </a:t>
            </a:r>
            <a:endParaRPr lang="th-TH" sz="3600" b="1" dirty="0">
              <a:solidFill>
                <a:srgbClr val="FF33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578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71FC724-7D3A-4E08-BBF4-715C6052CB83}"/>
              </a:ext>
            </a:extLst>
          </p:cNvPr>
          <p:cNvSpPr/>
          <p:nvPr/>
        </p:nvSpPr>
        <p:spPr>
          <a:xfrm>
            <a:off x="1230724" y="1906685"/>
            <a:ext cx="973054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ศูนย์อำนวยการช่วยเหลือสถานศึกษา</a:t>
            </a:r>
          </a:p>
          <a:p>
            <a:pPr algn="ctr"/>
            <a:r>
              <a:rPr lang="th-TH" sz="5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ประสบภัยพิบัติกระทรวงศึกษาธิการจังหวัดชัยนาท </a:t>
            </a:r>
            <a:endParaRPr lang="th-TH" sz="5400" dirty="0">
              <a:cs typeface="+mj-cs"/>
            </a:endParaRPr>
          </a:p>
          <a:p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F99C686-127C-4541-9CF9-DEABBE896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3531387"/>
            <a:ext cx="4728269" cy="315419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510C15F-7758-4984-9619-AA9150124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77" y="3531387"/>
            <a:ext cx="4728269" cy="31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0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1026" name="Picture 2" descr="คณะผู้บริหาร – มหาวิทยาลัยราชภัฏจันทรเกษม">
            <a:extLst>
              <a:ext uri="{FF2B5EF4-FFF2-40B4-BE49-F238E27FC236}">
                <a16:creationId xmlns:a16="http://schemas.microsoft.com/office/drawing/2014/main" id="{3803E05C-CA26-424C-83F7-DC47863E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19" y="1261293"/>
            <a:ext cx="4737034" cy="47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F2FD475-E506-4593-AB27-5227B2A78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49" y="5069570"/>
            <a:ext cx="5444387" cy="1880766"/>
          </a:xfrm>
          <a:prstGeom prst="rect">
            <a:avLst/>
          </a:prstGeom>
        </p:spPr>
      </p:pic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EB48DEE3-0497-4C4B-997F-FB7F52FF8162}"/>
              </a:ext>
            </a:extLst>
          </p:cNvPr>
          <p:cNvSpPr/>
          <p:nvPr/>
        </p:nvSpPr>
        <p:spPr>
          <a:xfrm>
            <a:off x="3668005" y="5431721"/>
            <a:ext cx="5188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ดร.วิจิตร จารุโณประถัมภ์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ประธานอนุกรรมการบริหารราชการเชิงยุทธศาสตร์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1476957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6D5DBD-EF21-45B8-AB29-3EBA98898634}"/>
              </a:ext>
            </a:extLst>
          </p:cNvPr>
          <p:cNvSpPr txBox="1"/>
          <p:nvPr/>
        </p:nvSpPr>
        <p:spPr>
          <a:xfrm>
            <a:off x="12617" y="1752611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73596DF-53B0-46F4-AAE8-798D979781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92" t="53798" r="18039" b="10853"/>
          <a:stretch/>
        </p:blipFill>
        <p:spPr>
          <a:xfrm>
            <a:off x="1784496" y="3731588"/>
            <a:ext cx="8623006" cy="2947594"/>
          </a:xfrm>
          <a:prstGeom prst="rect">
            <a:avLst/>
          </a:prstGeom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6B62DCB-5672-4B83-8FE3-745C8D46F890}"/>
              </a:ext>
            </a:extLst>
          </p:cNvPr>
          <p:cNvSpPr/>
          <p:nvPr/>
        </p:nvSpPr>
        <p:spPr>
          <a:xfrm>
            <a:off x="-370367" y="2412104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รายงานการประชุมคณะกรรมการอำนวยการศูนย์อำนวยการช่วยเหลือสถานศึกษาประสบภัยพิบัติ </a:t>
            </a:r>
          </a:p>
          <a:p>
            <a:pPr algn="r">
              <a:spcAft>
                <a:spcPts val="0"/>
              </a:spcAft>
            </a:pP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กระทรวงศึกษาธิการ จังหวัดชัยนาท ครั้งที่ 1/2565 เมื่อวันจันทร์ที่  31  ตุลาคม  2565  เวลา 13.30 น. </a:t>
            </a:r>
          </a:p>
          <a:p>
            <a:pPr algn="r">
              <a:spcAft>
                <a:spcPts val="0"/>
              </a:spcAft>
            </a:pP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ณ ห้องประชุมสำนักงานศึกษาธิการจังหวัดชัยนาท (ชั้น 2</a:t>
            </a:r>
            <a:r>
              <a:rPr lang="th-TH" sz="18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5532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F25CC2C-D64F-4A0D-8BE2-60F7A7037C91}"/>
              </a:ext>
            </a:extLst>
          </p:cNvPr>
          <p:cNvSpPr/>
          <p:nvPr/>
        </p:nvSpPr>
        <p:spPr>
          <a:xfrm>
            <a:off x="254516" y="3169336"/>
            <a:ext cx="11682966" cy="1957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02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0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สังกัดสำนักงานเขตพื้นที่การศึกษาประถมศึกษาชัยนาท           </a:t>
            </a:r>
            <a:r>
              <a:rPr lang="th-T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จำนวน 13 แห่ง</a:t>
            </a:r>
          </a:p>
          <a:p>
            <a:pPr lvl="0" algn="thaiDist">
              <a:lnSpc>
                <a:spcPct val="102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ได้รับการรายงานเพิ่มเติม จำนวน 1 แห่ง           </a:t>
            </a:r>
          </a:p>
          <a:p>
            <a:pPr lvl="0" algn="thaiDist">
              <a:lnSpc>
                <a:spcPct val="102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       รวมทั้งสิ้นเป็นจำนวน 14 แห่ง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51A549-3768-462C-8F7B-A97B6EC07B2B}"/>
              </a:ext>
            </a:extLst>
          </p:cNvPr>
          <p:cNvSpPr txBox="1"/>
          <p:nvPr/>
        </p:nvSpPr>
        <p:spPr>
          <a:xfrm>
            <a:off x="0" y="1686780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1D61D1C-43F1-47C2-B146-2F0A46E92696}"/>
              </a:ext>
            </a:extLst>
          </p:cNvPr>
          <p:cNvSpPr txBox="1"/>
          <p:nvPr/>
        </p:nvSpPr>
        <p:spPr>
          <a:xfrm>
            <a:off x="468942" y="2505670"/>
            <a:ext cx="902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หน่วยงานทางการศึกษาที่ได้รับผลกระทบ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AA32575-43EC-4036-9BE2-CCCEA30B16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391" t="36776" r="72754" b="42480"/>
          <a:stretch/>
        </p:blipFill>
        <p:spPr>
          <a:xfrm rot="181811">
            <a:off x="6906979" y="4043969"/>
            <a:ext cx="2065372" cy="255875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349EC52-06DF-417C-A1EC-92135864DC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516" t="56841" r="72754" b="15658"/>
          <a:stretch/>
        </p:blipFill>
        <p:spPr>
          <a:xfrm rot="197138">
            <a:off x="9118357" y="3890043"/>
            <a:ext cx="1946415" cy="28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F25CC2C-D64F-4A0D-8BE2-60F7A7037C91}"/>
              </a:ext>
            </a:extLst>
          </p:cNvPr>
          <p:cNvSpPr/>
          <p:nvPr/>
        </p:nvSpPr>
        <p:spPr>
          <a:xfrm>
            <a:off x="254516" y="4051438"/>
            <a:ext cx="11682966" cy="2272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02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0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สังกัดสำนักงานเขตพื้นที่การศึกษามัธยมศึกษาอุทัยธานี ชัยนาท </a:t>
            </a:r>
            <a:r>
              <a:rPr lang="th-T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จำนวน   1 แห่ง</a:t>
            </a:r>
          </a:p>
          <a:p>
            <a:pPr lvl="0" algn="thaiDist">
              <a:lnSpc>
                <a:spcPct val="102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lang="th-TH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ได้แก่ โรงเรียนสรรพยาวิทยา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 algn="thaiDist">
              <a:lnSpc>
                <a:spcPct val="102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th-TH" sz="4000" b="1" dirty="0">
              <a:latin typeface="Calibri" panose="020F0502020204030204" pitchFamily="34" charset="0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51A549-3768-462C-8F7B-A97B6EC07B2B}"/>
              </a:ext>
            </a:extLst>
          </p:cNvPr>
          <p:cNvSpPr txBox="1"/>
          <p:nvPr/>
        </p:nvSpPr>
        <p:spPr>
          <a:xfrm>
            <a:off x="12617" y="1752611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1D61D1C-43F1-47C2-B146-2F0A46E92696}"/>
              </a:ext>
            </a:extLst>
          </p:cNvPr>
          <p:cNvSpPr txBox="1"/>
          <p:nvPr/>
        </p:nvSpPr>
        <p:spPr>
          <a:xfrm>
            <a:off x="2159518" y="2967335"/>
            <a:ext cx="902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หน่วยงานทางการศึกษาที่ได้รับผลกระทบ</a:t>
            </a:r>
          </a:p>
        </p:txBody>
      </p:sp>
    </p:spTree>
    <p:extLst>
      <p:ext uri="{BB962C8B-B14F-4D97-AF65-F5344CB8AC3E}">
        <p14:creationId xmlns:p14="http://schemas.microsoft.com/office/powerpoint/2010/main" val="3780753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F25CC2C-D64F-4A0D-8BE2-60F7A7037C91}"/>
              </a:ext>
            </a:extLst>
          </p:cNvPr>
          <p:cNvSpPr/>
          <p:nvPr/>
        </p:nvSpPr>
        <p:spPr>
          <a:xfrm>
            <a:off x="191644" y="3978782"/>
            <a:ext cx="11808710" cy="233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02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8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สังกัดสำนักงาน กศน. ชัยนาท            </a:t>
            </a:r>
            <a:r>
              <a:rPr lang="th-TH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จำนวน   4 แห่ง</a:t>
            </a:r>
          </a:p>
          <a:p>
            <a:pPr lvl="0" algn="thaiDist">
              <a:lnSpc>
                <a:spcPct val="102000"/>
              </a:lnSpc>
              <a:spcAft>
                <a:spcPts val="0"/>
              </a:spcAft>
            </a:pPr>
            <a:r>
              <a:rPr lang="th-TH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lang="th-TH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ได้แก่ </a:t>
            </a:r>
            <a:r>
              <a:rPr lang="th-TH" sz="48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กศน.ตำบลธรรมามูล, กศน.ตำบลตลุก, กศน.ตำบลหาดอาษา                            </a:t>
            </a:r>
          </a:p>
          <a:p>
            <a:pPr lvl="0" algn="thaiDist">
              <a:lnSpc>
                <a:spcPct val="102000"/>
              </a:lnSpc>
              <a:spcAft>
                <a:spcPts val="0"/>
              </a:spcAft>
            </a:pPr>
            <a:r>
              <a:rPr lang="th-TH" sz="48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และ กศน. ตำบลโพนางดำออก </a:t>
            </a:r>
            <a:endParaRPr lang="en-US" sz="3600" b="1" dirty="0">
              <a:solidFill>
                <a:srgbClr val="002060"/>
              </a:solidFill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51A549-3768-462C-8F7B-A97B6EC07B2B}"/>
              </a:ext>
            </a:extLst>
          </p:cNvPr>
          <p:cNvSpPr txBox="1"/>
          <p:nvPr/>
        </p:nvSpPr>
        <p:spPr>
          <a:xfrm>
            <a:off x="12617" y="1752611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1D61D1C-43F1-47C2-B146-2F0A46E92696}"/>
              </a:ext>
            </a:extLst>
          </p:cNvPr>
          <p:cNvSpPr txBox="1"/>
          <p:nvPr/>
        </p:nvSpPr>
        <p:spPr>
          <a:xfrm>
            <a:off x="2125595" y="2983370"/>
            <a:ext cx="902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หน่วยงานทางการศึกษาที่ได้รับผลกระทบ</a:t>
            </a:r>
          </a:p>
        </p:txBody>
      </p:sp>
    </p:spTree>
    <p:extLst>
      <p:ext uri="{BB962C8B-B14F-4D97-AF65-F5344CB8AC3E}">
        <p14:creationId xmlns:p14="http://schemas.microsoft.com/office/powerpoint/2010/main" val="1689163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F25CC2C-D64F-4A0D-8BE2-60F7A7037C91}"/>
              </a:ext>
            </a:extLst>
          </p:cNvPr>
          <p:cNvSpPr/>
          <p:nvPr/>
        </p:nvSpPr>
        <p:spPr>
          <a:xfrm>
            <a:off x="509034" y="4115233"/>
            <a:ext cx="11682966" cy="189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8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สังกัดโรงเรียนเอกชนในระบบ     </a:t>
            </a:r>
            <a:r>
              <a:rPr lang="th-TH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จำนวน   1 แห่ง</a:t>
            </a:r>
          </a:p>
          <a:p>
            <a:pPr lvl="0" algn="thaiDist">
              <a:lnSpc>
                <a:spcPct val="105000"/>
              </a:lnSpc>
              <a:spcAft>
                <a:spcPts val="0"/>
              </a:spcAft>
            </a:pPr>
            <a:r>
              <a:rPr lang="th-TH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ได้แก่ โรงเรียนอนุบาลณัฐชา </a:t>
            </a:r>
            <a:endParaRPr lang="en-US" sz="4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51A549-3768-462C-8F7B-A97B6EC07B2B}"/>
              </a:ext>
            </a:extLst>
          </p:cNvPr>
          <p:cNvSpPr txBox="1"/>
          <p:nvPr/>
        </p:nvSpPr>
        <p:spPr>
          <a:xfrm>
            <a:off x="12617" y="1752611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1D61D1C-43F1-47C2-B146-2F0A46E92696}"/>
              </a:ext>
            </a:extLst>
          </p:cNvPr>
          <p:cNvSpPr txBox="1"/>
          <p:nvPr/>
        </p:nvSpPr>
        <p:spPr>
          <a:xfrm>
            <a:off x="1723583" y="2967335"/>
            <a:ext cx="902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หน่วยงานทางการศึกษาที่ได้รับผลกระทบ</a:t>
            </a:r>
          </a:p>
        </p:txBody>
      </p:sp>
    </p:spTree>
    <p:extLst>
      <p:ext uri="{BB962C8B-B14F-4D97-AF65-F5344CB8AC3E}">
        <p14:creationId xmlns:p14="http://schemas.microsoft.com/office/powerpoint/2010/main" val="532429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-1510272" y="172423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            </a:t>
            </a:r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15" name="รูปภาพ 14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9AC95C6-ACCA-48CE-BA21-30BB5D0A26E3}"/>
              </a:ext>
            </a:extLst>
          </p:cNvPr>
          <p:cNvSpPr txBox="1"/>
          <p:nvPr/>
        </p:nvSpPr>
        <p:spPr>
          <a:xfrm>
            <a:off x="12617" y="1752611"/>
            <a:ext cx="8823040" cy="76944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ข้อมูลการรายงานสถานศึกษาที่ประสบภัยพิบัติน้ำท่วม</a:t>
            </a:r>
            <a:endParaRPr lang="en-US" sz="4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07B0D312-7E78-41F4-9FED-8F68B88D3C71}"/>
              </a:ext>
            </a:extLst>
          </p:cNvPr>
          <p:cNvSpPr/>
          <p:nvPr/>
        </p:nvSpPr>
        <p:spPr>
          <a:xfrm>
            <a:off x="7856085" y="4401168"/>
            <a:ext cx="402706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สถานศึกษา/โรงเรียน</a:t>
            </a:r>
          </a:p>
          <a:p>
            <a:pPr algn="ctr"/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ในความรับผิดชอบ</a:t>
            </a:r>
          </a:p>
          <a:p>
            <a:pPr algn="ctr"/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ที่ได้รับผลกระทบ</a:t>
            </a:r>
            <a:endParaRPr lang="th-TH" sz="4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Picture 10" descr="opec.go.th">
            <a:extLst>
              <a:ext uri="{FF2B5EF4-FFF2-40B4-BE49-F238E27FC236}">
                <a16:creationId xmlns:a16="http://schemas.microsoft.com/office/drawing/2014/main" id="{A938D307-58E0-4658-995F-E9976109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42" y="3894731"/>
            <a:ext cx="1306820" cy="130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สำนักงาน กศน.ชลบุรี รับสมัครนักวิชาการ และครู กศน.ตำบล 11 อัตรา - หางาน  สมัครงาน ตำแหน่งงานว่าง งานรัฐวิสาหกิจ">
            <a:extLst>
              <a:ext uri="{FF2B5EF4-FFF2-40B4-BE49-F238E27FC236}">
                <a16:creationId xmlns:a16="http://schemas.microsoft.com/office/drawing/2014/main" id="{D448DDBD-AF40-469A-B8CD-1592FC57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2" y="3894731"/>
            <a:ext cx="1674402" cy="131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โลโก้ สพฐ - อีสานร้อยแปด">
            <a:extLst>
              <a:ext uri="{FF2B5EF4-FFF2-40B4-BE49-F238E27FC236}">
                <a16:creationId xmlns:a16="http://schemas.microsoft.com/office/drawing/2014/main" id="{AAE2EBB7-CB5E-47C7-9050-105154AC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" y="3625271"/>
            <a:ext cx="1830500" cy="166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A0C01CC-1489-4BA9-A8ED-38812E269D6A}"/>
              </a:ext>
            </a:extLst>
          </p:cNvPr>
          <p:cNvSpPr txBox="1"/>
          <p:nvPr/>
        </p:nvSpPr>
        <p:spPr>
          <a:xfrm>
            <a:off x="-438726" y="5286577"/>
            <a:ext cx="5879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ต้นสังกัด</a:t>
            </a: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55771C94-46D6-47FA-8D01-13A80DA2F9F6}"/>
              </a:ext>
            </a:extLst>
          </p:cNvPr>
          <p:cNvSpPr/>
          <p:nvPr/>
        </p:nvSpPr>
        <p:spPr>
          <a:xfrm>
            <a:off x="4626774" y="3292917"/>
            <a:ext cx="3229311" cy="2713439"/>
          </a:xfrm>
          <a:prstGeom prst="righ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ได้เนินการช่วยเหลือ</a:t>
            </a:r>
          </a:p>
          <a:p>
            <a:pPr algn="ctr"/>
            <a:r>
              <a:rPr lang="th-TH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ในเบื้องต้น</a:t>
            </a:r>
            <a:endParaRPr lang="th-TH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523B15C-5B6D-474B-98E6-7CEF7A0E1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81" y="1015031"/>
            <a:ext cx="4271546" cy="42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0" y="1"/>
            <a:ext cx="12191999" cy="16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/>
          <p:cNvSpPr txBox="1"/>
          <p:nvPr/>
        </p:nvSpPr>
        <p:spPr>
          <a:xfrm>
            <a:off x="-454254" y="125081"/>
            <a:ext cx="113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สำนักงานศึกษาธิการจังหวัดชัยนาท</a:t>
            </a:r>
            <a:endParaRPr lang="th-TH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  <a:p>
            <a:pPr algn="ctr"/>
            <a:endParaRPr lang="th-TH" sz="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Cologne" panose="00000400000000000000" pitchFamily="2" charset="-34"/>
              <a:cs typeface="DSN Cologne" panose="00000400000000000000" pitchFamily="2" charset="-34"/>
            </a:endParaRPr>
          </a:p>
        </p:txBody>
      </p:sp>
      <p:pic>
        <p:nvPicPr>
          <p:cNvPr id="8" name="รูปภาพ 7" descr="C:\Users\User\Desktop\logo-chainatล่าสุด1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" y="67453"/>
            <a:ext cx="1558262" cy="156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72C764D-750A-4F2F-9D37-8ABDA5CCA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50000"/>
          <a:stretch/>
        </p:blipFill>
        <p:spPr>
          <a:xfrm>
            <a:off x="9781010" y="2561158"/>
            <a:ext cx="1448764" cy="370918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8DB01D3-F787-429E-A9DB-5D36F9484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9" r="9706"/>
          <a:stretch/>
        </p:blipFill>
        <p:spPr>
          <a:xfrm>
            <a:off x="962224" y="2561158"/>
            <a:ext cx="1555463" cy="3709182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A7A5FD7-2502-4136-A589-0B7AD249B8E8}"/>
              </a:ext>
            </a:extLst>
          </p:cNvPr>
          <p:cNvSpPr txBox="1"/>
          <p:nvPr/>
        </p:nvSpPr>
        <p:spPr>
          <a:xfrm>
            <a:off x="1948926" y="1479298"/>
            <a:ext cx="829414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8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</a:p>
          <a:p>
            <a:pPr algn="ctr"/>
            <a:r>
              <a:rPr lang="th-TH" sz="115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ขอขอบพระคุณ</a:t>
            </a:r>
          </a:p>
        </p:txBody>
      </p:sp>
      <p:pic>
        <p:nvPicPr>
          <p:cNvPr id="14338" name="Picture 2" descr="เส้นคั่น ทอง">
            <a:extLst>
              <a:ext uri="{FF2B5EF4-FFF2-40B4-BE49-F238E27FC236}">
                <a16:creationId xmlns:a16="http://schemas.microsoft.com/office/drawing/2014/main" id="{8F856363-D0C9-426A-9C0A-DBC256E5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20" y="5301595"/>
            <a:ext cx="7341125" cy="11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0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277A9C4-A60C-4A6A-BB67-337A3D69C5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67" y="584507"/>
            <a:ext cx="4091666" cy="5452405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C38AA24-A865-4B1E-8703-99548D26E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40" y="4760919"/>
            <a:ext cx="5614966" cy="2015262"/>
          </a:xfrm>
          <a:prstGeom prst="rect">
            <a:avLst/>
          </a:prstGeom>
        </p:spPr>
      </p:pic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5B7C4922-E5D1-4C01-8F9E-652D76621EEC}"/>
              </a:ext>
            </a:extLst>
          </p:cNvPr>
          <p:cNvSpPr/>
          <p:nvPr/>
        </p:nvSpPr>
        <p:spPr>
          <a:xfrm>
            <a:off x="3463859" y="5133000"/>
            <a:ext cx="42392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นายผจญ  มุกดา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ผอ.กลุ่มตรวจราชการฯ สนง.ศธ.ภาค 1</a:t>
            </a:r>
          </a:p>
        </p:txBody>
      </p:sp>
    </p:spTree>
    <p:extLst>
      <p:ext uri="{BB962C8B-B14F-4D97-AF65-F5344CB8AC3E}">
        <p14:creationId xmlns:p14="http://schemas.microsoft.com/office/powerpoint/2010/main" val="130964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72B9DB5-C898-427E-B109-BA1E6D20E3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1"/>
          <a:stretch/>
        </p:blipFill>
        <p:spPr>
          <a:xfrm>
            <a:off x="4060169" y="959025"/>
            <a:ext cx="4386044" cy="4993043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9A0B451-BFB5-4B5A-96CE-F4A6ECE485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90" y="4933466"/>
            <a:ext cx="5088429" cy="175780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A0A23ABE-553D-4C75-BB50-83FD10E423ED}"/>
              </a:ext>
            </a:extLst>
          </p:cNvPr>
          <p:cNvSpPr/>
          <p:nvPr/>
        </p:nvSpPr>
        <p:spPr>
          <a:xfrm>
            <a:off x="3337641" y="5188580"/>
            <a:ext cx="50458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นายประยงค์  สารภูมิ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ผู้อำนวยการ </a:t>
            </a:r>
            <a:r>
              <a:rPr lang="th-TH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สพ</a:t>
            </a:r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ป.ชัยนาท</a:t>
            </a:r>
            <a:endParaRPr lang="th-TH" sz="32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5442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F2664384-8C8A-449A-9460-854853A9E89D}"/>
              </a:ext>
            </a:extLst>
          </p:cNvPr>
          <p:cNvSpPr/>
          <p:nvPr/>
        </p:nvSpPr>
        <p:spPr>
          <a:xfrm>
            <a:off x="6920" y="2059740"/>
            <a:ext cx="12191995" cy="4798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6" descr="Background Illustration Covid 19 Coronavirus ,blue with Gradiant Background  ,banner Stock Illustration - Illustration of corona, infection: 21822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 b="53857"/>
          <a:stretch/>
        </p:blipFill>
        <p:spPr bwMode="auto">
          <a:xfrm>
            <a:off x="-1" y="-16805"/>
            <a:ext cx="12191999" cy="20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/>
          <p:cNvSpPr txBox="1"/>
          <p:nvPr/>
        </p:nvSpPr>
        <p:spPr>
          <a:xfrm>
            <a:off x="17179" y="150229"/>
            <a:ext cx="1137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8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Cologne" panose="00000400000000000000" pitchFamily="2" charset="-34"/>
                <a:cs typeface="DSN Cologne" panose="00000400000000000000" pitchFamily="2" charset="-34"/>
              </a:rPr>
              <a:t>      </a:t>
            </a:r>
            <a:r>
              <a:rPr lang="th-TH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SN ArKorn" panose="00000400000000000000" pitchFamily="2" charset="-34"/>
                <a:cs typeface="DSN ArKorn" panose="00000400000000000000" pitchFamily="2" charset="-34"/>
              </a:rPr>
              <a:t>สำนักงานศึกษาธิการจังหวัดชัยนาท</a:t>
            </a:r>
            <a:endParaRPr lang="th-TH" sz="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  <p:pic>
        <p:nvPicPr>
          <p:cNvPr id="32" name="รูปภาพ 31" descr="C:\Users\User\Desktop\logo-chainatล่าสุด1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55422"/>
            <a:ext cx="1852191" cy="188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2174A2C6-C3F3-47F1-B5C7-A25D49F06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8284"/>
          <a:stretch/>
        </p:blipFill>
        <p:spPr>
          <a:xfrm rot="10800000">
            <a:off x="1288632" y="1186363"/>
            <a:ext cx="9723435" cy="670976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0E29652-5872-4658-9F32-A28FE6EC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8501587" y="2258758"/>
            <a:ext cx="965499" cy="92709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8C441309-4F3E-44B5-AF58-5A692EFD0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10129505" y="893082"/>
            <a:ext cx="1772041" cy="1701563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D2F22FE-6625-4A96-861A-A4D96EDBB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344292" y="1990865"/>
            <a:ext cx="588649" cy="62263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46E90DDA-D15F-4C4C-B330-0C2ACDF2E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2322973" y="5534125"/>
            <a:ext cx="526108" cy="556483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CC4340A-8D76-4F9D-B714-6AD08630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7649641" y="3332939"/>
            <a:ext cx="771634" cy="816185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67389E0E-063B-4848-B57F-B45AD4E5C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5229847" y="1704827"/>
            <a:ext cx="611877" cy="531765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A4C98062-C30D-4536-A0A1-AD702A40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09387" y="5786806"/>
            <a:ext cx="718979" cy="760490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EAD63E8-8619-4768-A50C-8F3ED578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41">
            <a:off x="6104393" y="6003429"/>
            <a:ext cx="584923" cy="6186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6E1979D-40E6-4FE5-8D6A-6C9CEA0EA4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3"/>
          <a:stretch/>
        </p:blipFill>
        <p:spPr>
          <a:xfrm>
            <a:off x="2826245" y="900163"/>
            <a:ext cx="5439753" cy="5300100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E245941-AC3B-46EF-9C34-FE402D2CCD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01" y="5083879"/>
            <a:ext cx="5306532" cy="1833144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279B94DA-1AFB-4457-B4BF-36EED8D82B71}"/>
              </a:ext>
            </a:extLst>
          </p:cNvPr>
          <p:cNvSpPr/>
          <p:nvPr/>
        </p:nvSpPr>
        <p:spPr>
          <a:xfrm>
            <a:off x="3348500" y="5359754"/>
            <a:ext cx="47172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นางนัยนา  จันทา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รองผู้อำนวยการ.</a:t>
            </a:r>
            <a:r>
              <a:rPr lang="th-TH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สพ</a:t>
            </a:r>
            <a:r>
              <a:rPr lang="th-TH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ม.อุทัยธานี ชัยนาท</a:t>
            </a:r>
          </a:p>
        </p:txBody>
      </p:sp>
    </p:spTree>
    <p:extLst>
      <p:ext uri="{BB962C8B-B14F-4D97-AF65-F5344CB8AC3E}">
        <p14:creationId xmlns:p14="http://schemas.microsoft.com/office/powerpoint/2010/main" val="94106441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2566</Words>
  <Application>Microsoft Office PowerPoint</Application>
  <PresentationFormat>แบบจอกว้าง</PresentationFormat>
  <Paragraphs>348</Paragraphs>
  <Slides>66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66</vt:i4>
      </vt:variant>
    </vt:vector>
  </HeadingPairs>
  <TitlesOfParts>
    <vt:vector size="83" baseType="lpstr">
      <vt:lpstr>Angsana New</vt:lpstr>
      <vt:lpstr>Angsana News</vt:lpstr>
      <vt:lpstr>Arial</vt:lpstr>
      <vt:lpstr>Browallia New</vt:lpstr>
      <vt:lpstr>Calibri</vt:lpstr>
      <vt:lpstr>Calibri Light</vt:lpstr>
      <vt:lpstr>DSN AnuRak</vt:lpstr>
      <vt:lpstr>DSN ArKorn</vt:lpstr>
      <vt:lpstr>DSN Cologne</vt:lpstr>
      <vt:lpstr>DSN NamKang</vt:lpstr>
      <vt:lpstr>PS Pimpdeed II Medium</vt:lpstr>
      <vt:lpstr>TH Kodchasal</vt:lpstr>
      <vt:lpstr>TH Niramit AS</vt:lpstr>
      <vt:lpstr>TH SarabunIT๙</vt:lpstr>
      <vt:lpstr>TH SarabunPSK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OPS</dc:creator>
  <cp:lastModifiedBy>BBBIQHM</cp:lastModifiedBy>
  <cp:revision>292</cp:revision>
  <cp:lastPrinted>2022-11-14T07:20:37Z</cp:lastPrinted>
  <dcterms:created xsi:type="dcterms:W3CDTF">2021-12-14T08:10:18Z</dcterms:created>
  <dcterms:modified xsi:type="dcterms:W3CDTF">2022-11-16T00:44:34Z</dcterms:modified>
</cp:coreProperties>
</file>